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80" r:id="rId3"/>
    <p:sldId id="261" r:id="rId4"/>
    <p:sldId id="281" r:id="rId5"/>
    <p:sldId id="294" r:id="rId6"/>
    <p:sldId id="282" r:id="rId7"/>
    <p:sldId id="262" r:id="rId8"/>
    <p:sldId id="298" r:id="rId9"/>
    <p:sldId id="295" r:id="rId10"/>
    <p:sldId id="284" r:id="rId11"/>
    <p:sldId id="264" r:id="rId12"/>
    <p:sldId id="286" r:id="rId13"/>
    <p:sldId id="288" r:id="rId14"/>
    <p:sldId id="269" r:id="rId15"/>
    <p:sldId id="270" r:id="rId16"/>
    <p:sldId id="271" r:id="rId17"/>
    <p:sldId id="273" r:id="rId18"/>
    <p:sldId id="274" r:id="rId19"/>
    <p:sldId id="277" r:id="rId20"/>
    <p:sldId id="290" r:id="rId21"/>
    <p:sldId id="291" r:id="rId22"/>
    <p:sldId id="260" r:id="rId23"/>
    <p:sldId id="257" r:id="rId24"/>
    <p:sldId id="258" r:id="rId25"/>
    <p:sldId id="259" r:id="rId26"/>
    <p:sldId id="292" r:id="rId27"/>
    <p:sldId id="293"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snapToGrid="0">
      <p:cViewPr varScale="1">
        <p:scale>
          <a:sx n="55" d="100"/>
          <a:sy n="55" d="100"/>
        </p:scale>
        <p:origin x="594" y="66"/>
      </p:cViewPr>
      <p:guideLst/>
    </p:cSldViewPr>
  </p:slid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44E286-976A-484C-98F2-E6AE8E4F1ABC}" type="doc">
      <dgm:prSet loTypeId="urn:microsoft.com/office/officeart/2009/3/layout/IncreasingArrowsProcess" loCatId="process" qsTypeId="urn:microsoft.com/office/officeart/2005/8/quickstyle/simple1" qsCatId="simple" csTypeId="urn:microsoft.com/office/officeart/2005/8/colors/accent0_1" csCatId="mainScheme" phldr="1"/>
      <dgm:spPr/>
      <dgm:t>
        <a:bodyPr/>
        <a:lstStyle/>
        <a:p>
          <a:endParaRPr lang="en-US"/>
        </a:p>
      </dgm:t>
    </dgm:pt>
    <dgm:pt modelId="{D913BEAA-B6C0-4D1D-A0FF-619556A1DEC6}">
      <dgm:prSet phldrT="[Text]"/>
      <dgm:spPr/>
      <dgm:t>
        <a:bodyPr/>
        <a:lstStyle/>
        <a:p>
          <a:pPr algn="ctr" rtl="1"/>
          <a:r>
            <a:rPr lang="fa-IR" b="1">
              <a:cs typeface="B Nazanin" panose="00000400000000000000" pitchFamily="2" charset="-78"/>
            </a:rPr>
            <a:t>گام اول</a:t>
          </a:r>
          <a:endParaRPr lang="en-US" b="1">
            <a:cs typeface="B Nazanin" panose="00000400000000000000" pitchFamily="2" charset="-78"/>
          </a:endParaRPr>
        </a:p>
      </dgm:t>
    </dgm:pt>
    <dgm:pt modelId="{9506C8ED-488D-4424-A49A-999154235ED3}" type="parTrans" cxnId="{83FC7CE1-E863-4C81-BB1A-B9F7575DEE82}">
      <dgm:prSet/>
      <dgm:spPr/>
      <dgm:t>
        <a:bodyPr/>
        <a:lstStyle/>
        <a:p>
          <a:pPr rtl="0"/>
          <a:endParaRPr lang="en-US">
            <a:cs typeface="B Nazanin" panose="00000400000000000000" pitchFamily="2" charset="-78"/>
          </a:endParaRPr>
        </a:p>
      </dgm:t>
    </dgm:pt>
    <dgm:pt modelId="{B4215932-8F17-4062-A955-0BF2E4AEC8E6}" type="sibTrans" cxnId="{83FC7CE1-E863-4C81-BB1A-B9F7575DEE82}">
      <dgm:prSet/>
      <dgm:spPr/>
      <dgm:t>
        <a:bodyPr/>
        <a:lstStyle/>
        <a:p>
          <a:pPr rtl="0"/>
          <a:endParaRPr lang="en-US">
            <a:cs typeface="B Nazanin" panose="00000400000000000000" pitchFamily="2" charset="-78"/>
          </a:endParaRPr>
        </a:p>
      </dgm:t>
    </dgm:pt>
    <dgm:pt modelId="{42FF1516-5BDB-4345-93EE-C7C605284CAF}">
      <dgm:prSet phldrT="[Text]" phldr="1"/>
      <dgm:spPr/>
      <dgm:t>
        <a:bodyPr/>
        <a:lstStyle/>
        <a:p>
          <a:pPr rtl="0"/>
          <a:endParaRPr lang="en-US">
            <a:cs typeface="B Nazanin" panose="00000400000000000000" pitchFamily="2" charset="-78"/>
          </a:endParaRPr>
        </a:p>
      </dgm:t>
    </dgm:pt>
    <dgm:pt modelId="{0A4DF72E-5A3F-45EA-9AD6-C8A9A8176972}" type="parTrans" cxnId="{54AD796A-C742-4383-9665-52CFA04AB0E7}">
      <dgm:prSet/>
      <dgm:spPr/>
      <dgm:t>
        <a:bodyPr/>
        <a:lstStyle/>
        <a:p>
          <a:pPr rtl="0"/>
          <a:endParaRPr lang="en-US">
            <a:cs typeface="B Nazanin" panose="00000400000000000000" pitchFamily="2" charset="-78"/>
          </a:endParaRPr>
        </a:p>
      </dgm:t>
    </dgm:pt>
    <dgm:pt modelId="{C0449D6D-C06F-462D-8192-0AF6E06A2BE4}" type="sibTrans" cxnId="{54AD796A-C742-4383-9665-52CFA04AB0E7}">
      <dgm:prSet/>
      <dgm:spPr/>
      <dgm:t>
        <a:bodyPr/>
        <a:lstStyle/>
        <a:p>
          <a:pPr rtl="0"/>
          <a:endParaRPr lang="en-US">
            <a:cs typeface="B Nazanin" panose="00000400000000000000" pitchFamily="2" charset="-78"/>
          </a:endParaRPr>
        </a:p>
      </dgm:t>
    </dgm:pt>
    <dgm:pt modelId="{230509A9-E189-49D2-AF77-069184462B8C}">
      <dgm:prSet phldrT="[Text]" phldr="1"/>
      <dgm:spPr/>
      <dgm:t>
        <a:bodyPr/>
        <a:lstStyle/>
        <a:p>
          <a:pPr rtl="0"/>
          <a:endParaRPr lang="en-US">
            <a:cs typeface="B Nazanin" panose="00000400000000000000" pitchFamily="2" charset="-78"/>
          </a:endParaRPr>
        </a:p>
      </dgm:t>
    </dgm:pt>
    <dgm:pt modelId="{CD9F38C1-34CE-4C69-AECD-D520E90FB51B}" type="parTrans" cxnId="{3FDA42A6-CBBA-4F31-BDDA-DC7FFC182060}">
      <dgm:prSet/>
      <dgm:spPr/>
      <dgm:t>
        <a:bodyPr/>
        <a:lstStyle/>
        <a:p>
          <a:pPr rtl="0"/>
          <a:endParaRPr lang="en-US">
            <a:cs typeface="B Nazanin" panose="00000400000000000000" pitchFamily="2" charset="-78"/>
          </a:endParaRPr>
        </a:p>
      </dgm:t>
    </dgm:pt>
    <dgm:pt modelId="{97234741-A98E-45F5-AEB1-0170B0ABE63F}" type="sibTrans" cxnId="{3FDA42A6-CBBA-4F31-BDDA-DC7FFC182060}">
      <dgm:prSet/>
      <dgm:spPr/>
      <dgm:t>
        <a:bodyPr/>
        <a:lstStyle/>
        <a:p>
          <a:pPr rtl="0"/>
          <a:endParaRPr lang="en-US">
            <a:cs typeface="B Nazanin" panose="00000400000000000000" pitchFamily="2" charset="-78"/>
          </a:endParaRPr>
        </a:p>
      </dgm:t>
    </dgm:pt>
    <dgm:pt modelId="{EE179A40-3458-4D11-A183-46330920CFFD}">
      <dgm:prSet phldrT="[Text]" phldr="1"/>
      <dgm:spPr/>
      <dgm:t>
        <a:bodyPr/>
        <a:lstStyle/>
        <a:p>
          <a:pPr rtl="0"/>
          <a:endParaRPr lang="en-US">
            <a:cs typeface="B Nazanin" panose="00000400000000000000" pitchFamily="2" charset="-78"/>
          </a:endParaRPr>
        </a:p>
      </dgm:t>
    </dgm:pt>
    <dgm:pt modelId="{250108B4-205A-4990-BA4C-4F5224F838D1}" type="parTrans" cxnId="{EC2B9C7D-D264-4EE7-8E14-C4AF2037713D}">
      <dgm:prSet/>
      <dgm:spPr/>
      <dgm:t>
        <a:bodyPr/>
        <a:lstStyle/>
        <a:p>
          <a:pPr rtl="0"/>
          <a:endParaRPr lang="en-US">
            <a:cs typeface="B Nazanin" panose="00000400000000000000" pitchFamily="2" charset="-78"/>
          </a:endParaRPr>
        </a:p>
      </dgm:t>
    </dgm:pt>
    <dgm:pt modelId="{2F95A3AA-EA04-49CA-961C-D8682A8B7A09}" type="sibTrans" cxnId="{EC2B9C7D-D264-4EE7-8E14-C4AF2037713D}">
      <dgm:prSet/>
      <dgm:spPr/>
      <dgm:t>
        <a:bodyPr/>
        <a:lstStyle/>
        <a:p>
          <a:pPr rtl="0"/>
          <a:endParaRPr lang="en-US">
            <a:cs typeface="B Nazanin" panose="00000400000000000000" pitchFamily="2" charset="-78"/>
          </a:endParaRPr>
        </a:p>
      </dgm:t>
    </dgm:pt>
    <dgm:pt modelId="{3C0A887E-14F3-4EED-A3B3-3D802A1B752C}">
      <dgm:prSet phldrT="[Text]" phldr="1"/>
      <dgm:spPr/>
      <dgm:t>
        <a:bodyPr/>
        <a:lstStyle/>
        <a:p>
          <a:pPr rtl="0"/>
          <a:endParaRPr lang="en-US">
            <a:cs typeface="B Nazanin" panose="00000400000000000000" pitchFamily="2" charset="-78"/>
          </a:endParaRPr>
        </a:p>
      </dgm:t>
    </dgm:pt>
    <dgm:pt modelId="{85252121-36A8-47C7-9BED-ADFA25078A60}" type="parTrans" cxnId="{4CEDB7B9-7FB4-4BC4-86DB-2C41561844AA}">
      <dgm:prSet/>
      <dgm:spPr/>
      <dgm:t>
        <a:bodyPr/>
        <a:lstStyle/>
        <a:p>
          <a:pPr rtl="0"/>
          <a:endParaRPr lang="en-US">
            <a:cs typeface="B Nazanin" panose="00000400000000000000" pitchFamily="2" charset="-78"/>
          </a:endParaRPr>
        </a:p>
      </dgm:t>
    </dgm:pt>
    <dgm:pt modelId="{41EDDEE8-42F6-490B-AD1A-EFBDF059F537}" type="sibTrans" cxnId="{4CEDB7B9-7FB4-4BC4-86DB-2C41561844AA}">
      <dgm:prSet/>
      <dgm:spPr/>
      <dgm:t>
        <a:bodyPr/>
        <a:lstStyle/>
        <a:p>
          <a:pPr rtl="0"/>
          <a:endParaRPr lang="en-US">
            <a:cs typeface="B Nazanin" panose="00000400000000000000" pitchFamily="2" charset="-78"/>
          </a:endParaRPr>
        </a:p>
      </dgm:t>
    </dgm:pt>
    <dgm:pt modelId="{5550FB82-47AD-4965-BE19-0B41BF9DC47A}">
      <dgm:prSet phldrT="[Text]" phldr="1"/>
      <dgm:spPr/>
      <dgm:t>
        <a:bodyPr/>
        <a:lstStyle/>
        <a:p>
          <a:pPr rtl="0"/>
          <a:endParaRPr lang="en-US">
            <a:cs typeface="B Nazanin" panose="00000400000000000000" pitchFamily="2" charset="-78"/>
          </a:endParaRPr>
        </a:p>
      </dgm:t>
    </dgm:pt>
    <dgm:pt modelId="{5579CB7B-DD0C-40D2-BD43-4B796DC6181F}" type="parTrans" cxnId="{31EFCECD-4470-4100-BBAE-0EA5C61B512A}">
      <dgm:prSet/>
      <dgm:spPr/>
      <dgm:t>
        <a:bodyPr/>
        <a:lstStyle/>
        <a:p>
          <a:pPr rtl="0"/>
          <a:endParaRPr lang="en-US">
            <a:cs typeface="B Nazanin" panose="00000400000000000000" pitchFamily="2" charset="-78"/>
          </a:endParaRPr>
        </a:p>
      </dgm:t>
    </dgm:pt>
    <dgm:pt modelId="{314301BB-A67E-4BE7-AA66-F4213F0A0694}" type="sibTrans" cxnId="{31EFCECD-4470-4100-BBAE-0EA5C61B512A}">
      <dgm:prSet/>
      <dgm:spPr/>
      <dgm:t>
        <a:bodyPr/>
        <a:lstStyle/>
        <a:p>
          <a:pPr rtl="0"/>
          <a:endParaRPr lang="en-US">
            <a:cs typeface="B Nazanin" panose="00000400000000000000" pitchFamily="2" charset="-78"/>
          </a:endParaRPr>
        </a:p>
      </dgm:t>
    </dgm:pt>
    <dgm:pt modelId="{AA6D9E73-8FB5-493D-B675-54D175ACFFC6}">
      <dgm:prSet phldrT="[Text]"/>
      <dgm:spPr/>
      <dgm:t>
        <a:bodyPr/>
        <a:lstStyle/>
        <a:p>
          <a:pPr rtl="0"/>
          <a:endParaRPr lang="en-US">
            <a:cs typeface="B Nazanin" panose="00000400000000000000" pitchFamily="2" charset="-78"/>
          </a:endParaRPr>
        </a:p>
      </dgm:t>
    </dgm:pt>
    <dgm:pt modelId="{D9B5D6E8-DEAA-4C92-B8FD-CB13CFBDBF84}" type="parTrans" cxnId="{2591DFA2-EAE6-459F-A0A9-907892417815}">
      <dgm:prSet/>
      <dgm:spPr/>
      <dgm:t>
        <a:bodyPr/>
        <a:lstStyle/>
        <a:p>
          <a:pPr rtl="0"/>
          <a:endParaRPr lang="en-US">
            <a:cs typeface="B Nazanin" panose="00000400000000000000" pitchFamily="2" charset="-78"/>
          </a:endParaRPr>
        </a:p>
      </dgm:t>
    </dgm:pt>
    <dgm:pt modelId="{206C5438-7C12-441A-AF01-A2FBDA849EB4}" type="sibTrans" cxnId="{2591DFA2-EAE6-459F-A0A9-907892417815}">
      <dgm:prSet/>
      <dgm:spPr/>
      <dgm:t>
        <a:bodyPr/>
        <a:lstStyle/>
        <a:p>
          <a:pPr rtl="0"/>
          <a:endParaRPr lang="en-US">
            <a:cs typeface="B Nazanin" panose="00000400000000000000" pitchFamily="2" charset="-78"/>
          </a:endParaRPr>
        </a:p>
      </dgm:t>
    </dgm:pt>
    <dgm:pt modelId="{77933DF5-2A8E-4B10-8B53-952635C4F18D}">
      <dgm:prSet phldrT="[Text]"/>
      <dgm:spPr/>
      <dgm:t>
        <a:bodyPr/>
        <a:lstStyle/>
        <a:p>
          <a:pPr rtl="0"/>
          <a:endParaRPr lang="en-US">
            <a:cs typeface="B Nazanin" panose="00000400000000000000" pitchFamily="2" charset="-78"/>
          </a:endParaRPr>
        </a:p>
      </dgm:t>
    </dgm:pt>
    <dgm:pt modelId="{4D6EA29A-FA9F-4907-B83F-92A1CB48DECB}" type="parTrans" cxnId="{BAD55DDF-6086-428B-84BF-50888179A16A}">
      <dgm:prSet/>
      <dgm:spPr/>
      <dgm:t>
        <a:bodyPr/>
        <a:lstStyle/>
        <a:p>
          <a:pPr rtl="0"/>
          <a:endParaRPr lang="en-US">
            <a:cs typeface="B Nazanin" panose="00000400000000000000" pitchFamily="2" charset="-78"/>
          </a:endParaRPr>
        </a:p>
      </dgm:t>
    </dgm:pt>
    <dgm:pt modelId="{BB42C477-7757-4644-9C38-0CED5B77A917}" type="sibTrans" cxnId="{BAD55DDF-6086-428B-84BF-50888179A16A}">
      <dgm:prSet/>
      <dgm:spPr/>
      <dgm:t>
        <a:bodyPr/>
        <a:lstStyle/>
        <a:p>
          <a:pPr rtl="0"/>
          <a:endParaRPr lang="en-US">
            <a:cs typeface="B Nazanin" panose="00000400000000000000" pitchFamily="2" charset="-78"/>
          </a:endParaRPr>
        </a:p>
      </dgm:t>
    </dgm:pt>
    <dgm:pt modelId="{2B2F75EE-FD9E-4CD1-AF90-EC1E6EC0BCF7}">
      <dgm:prSet phldrT="[Text]"/>
      <dgm:spPr/>
      <dgm:t>
        <a:bodyPr/>
        <a:lstStyle/>
        <a:p>
          <a:pPr rtl="0"/>
          <a:endParaRPr lang="en-US">
            <a:cs typeface="B Nazanin" panose="00000400000000000000" pitchFamily="2" charset="-78"/>
          </a:endParaRPr>
        </a:p>
      </dgm:t>
    </dgm:pt>
    <dgm:pt modelId="{E5040C29-BF89-4D7E-9DA6-D1C864F66F51}" type="parTrans" cxnId="{CF2A566C-3881-4A7A-ACA3-4C18D45EE390}">
      <dgm:prSet/>
      <dgm:spPr/>
      <dgm:t>
        <a:bodyPr/>
        <a:lstStyle/>
        <a:p>
          <a:pPr rtl="0"/>
          <a:endParaRPr lang="en-US">
            <a:cs typeface="B Nazanin" panose="00000400000000000000" pitchFamily="2" charset="-78"/>
          </a:endParaRPr>
        </a:p>
      </dgm:t>
    </dgm:pt>
    <dgm:pt modelId="{03F048BB-8949-4F7F-9B59-78F50DA75051}" type="sibTrans" cxnId="{CF2A566C-3881-4A7A-ACA3-4C18D45EE390}">
      <dgm:prSet/>
      <dgm:spPr/>
      <dgm:t>
        <a:bodyPr/>
        <a:lstStyle/>
        <a:p>
          <a:pPr rtl="0"/>
          <a:endParaRPr lang="en-US">
            <a:cs typeface="B Nazanin" panose="00000400000000000000" pitchFamily="2" charset="-78"/>
          </a:endParaRPr>
        </a:p>
      </dgm:t>
    </dgm:pt>
    <dgm:pt modelId="{BD220FDB-336E-4191-99DD-F48C7DB3FFFC}">
      <dgm:prSet phldrT="[Text]"/>
      <dgm:spPr/>
      <dgm:t>
        <a:bodyPr/>
        <a:lstStyle/>
        <a:p>
          <a:pPr rtl="0"/>
          <a:endParaRPr lang="en-US">
            <a:cs typeface="B Nazanin" panose="00000400000000000000" pitchFamily="2" charset="-78"/>
          </a:endParaRPr>
        </a:p>
      </dgm:t>
    </dgm:pt>
    <dgm:pt modelId="{22E845CA-EC63-4A8F-A303-FE222E271900}" type="parTrans" cxnId="{072DA8A8-40B6-4E05-BE82-46F1B9F5F2C8}">
      <dgm:prSet/>
      <dgm:spPr/>
      <dgm:t>
        <a:bodyPr/>
        <a:lstStyle/>
        <a:p>
          <a:pPr rtl="0"/>
          <a:endParaRPr lang="en-US">
            <a:cs typeface="B Nazanin" panose="00000400000000000000" pitchFamily="2" charset="-78"/>
          </a:endParaRPr>
        </a:p>
      </dgm:t>
    </dgm:pt>
    <dgm:pt modelId="{BD182F8B-75A3-4CEC-B459-B19E07AA1F99}" type="sibTrans" cxnId="{072DA8A8-40B6-4E05-BE82-46F1B9F5F2C8}">
      <dgm:prSet/>
      <dgm:spPr/>
      <dgm:t>
        <a:bodyPr/>
        <a:lstStyle/>
        <a:p>
          <a:pPr rtl="0"/>
          <a:endParaRPr lang="en-US">
            <a:cs typeface="B Nazanin" panose="00000400000000000000" pitchFamily="2" charset="-78"/>
          </a:endParaRPr>
        </a:p>
      </dgm:t>
    </dgm:pt>
    <dgm:pt modelId="{2D5363D9-A7CB-44BB-B688-B4EC62BEACA2}">
      <dgm:prSet phldrT="[Text]"/>
      <dgm:spPr/>
      <dgm:t>
        <a:bodyPr/>
        <a:lstStyle/>
        <a:p>
          <a:pPr rtl="0"/>
          <a:endParaRPr lang="en-US">
            <a:cs typeface="B Nazanin" panose="00000400000000000000" pitchFamily="2" charset="-78"/>
          </a:endParaRPr>
        </a:p>
      </dgm:t>
    </dgm:pt>
    <dgm:pt modelId="{FA457D20-090C-4389-A4A3-AFC6015F0B80}" type="parTrans" cxnId="{E29133EE-18FD-4722-955C-BA4B7FA6A6AF}">
      <dgm:prSet/>
      <dgm:spPr/>
      <dgm:t>
        <a:bodyPr/>
        <a:lstStyle/>
        <a:p>
          <a:pPr rtl="0"/>
          <a:endParaRPr lang="en-US">
            <a:cs typeface="B Nazanin" panose="00000400000000000000" pitchFamily="2" charset="-78"/>
          </a:endParaRPr>
        </a:p>
      </dgm:t>
    </dgm:pt>
    <dgm:pt modelId="{17EFB0CF-53E7-4784-88E7-67636717B8B3}" type="sibTrans" cxnId="{E29133EE-18FD-4722-955C-BA4B7FA6A6AF}">
      <dgm:prSet/>
      <dgm:spPr/>
      <dgm:t>
        <a:bodyPr/>
        <a:lstStyle/>
        <a:p>
          <a:pPr rtl="0"/>
          <a:endParaRPr lang="en-US">
            <a:cs typeface="B Nazanin" panose="00000400000000000000" pitchFamily="2" charset="-78"/>
          </a:endParaRPr>
        </a:p>
      </dgm:t>
    </dgm:pt>
    <dgm:pt modelId="{F1605CB0-14C8-4A52-B3B8-D1FA26D1C3CA}">
      <dgm:prSet phldrT="[Text]"/>
      <dgm:spPr/>
      <dgm:t>
        <a:bodyPr/>
        <a:lstStyle/>
        <a:p>
          <a:pPr algn="ctr" rtl="1"/>
          <a:endParaRPr lang="en-US" b="1">
            <a:cs typeface="B Nazanin" panose="00000400000000000000" pitchFamily="2" charset="-78"/>
          </a:endParaRPr>
        </a:p>
      </dgm:t>
    </dgm:pt>
    <dgm:pt modelId="{810D3FFD-D22E-405B-BE45-5635E04FF20E}" type="parTrans" cxnId="{D976DBDC-A103-4091-B425-573308C8C65C}">
      <dgm:prSet/>
      <dgm:spPr/>
      <dgm:t>
        <a:bodyPr/>
        <a:lstStyle/>
        <a:p>
          <a:pPr rtl="0"/>
          <a:endParaRPr lang="en-US">
            <a:cs typeface="B Nazanin" panose="00000400000000000000" pitchFamily="2" charset="-78"/>
          </a:endParaRPr>
        </a:p>
      </dgm:t>
    </dgm:pt>
    <dgm:pt modelId="{8F27F134-50A2-4223-BB43-3C41687224B6}" type="sibTrans" cxnId="{D976DBDC-A103-4091-B425-573308C8C65C}">
      <dgm:prSet/>
      <dgm:spPr/>
      <dgm:t>
        <a:bodyPr/>
        <a:lstStyle/>
        <a:p>
          <a:pPr rtl="0"/>
          <a:endParaRPr lang="en-US">
            <a:cs typeface="B Nazanin" panose="00000400000000000000" pitchFamily="2" charset="-78"/>
          </a:endParaRPr>
        </a:p>
      </dgm:t>
    </dgm:pt>
    <dgm:pt modelId="{C95D18F5-2992-4B6F-927F-1B8A95828507}">
      <dgm:prSet phldrT="[Text]"/>
      <dgm:spPr/>
      <dgm:t>
        <a:bodyPr/>
        <a:lstStyle/>
        <a:p>
          <a:pPr algn="ctr" rtl="1"/>
          <a:r>
            <a:rPr lang="fa-IR" b="1">
              <a:cs typeface="B Nazanin" panose="00000400000000000000" pitchFamily="2" charset="-78"/>
            </a:rPr>
            <a:t>گام پنجم</a:t>
          </a:r>
          <a:endParaRPr lang="en-US" b="1">
            <a:cs typeface="B Nazanin" panose="00000400000000000000" pitchFamily="2" charset="-78"/>
          </a:endParaRPr>
        </a:p>
      </dgm:t>
    </dgm:pt>
    <dgm:pt modelId="{4E9B7223-CA06-46C7-9619-6D850BC2FECD}" type="parTrans" cxnId="{C436F527-5A21-4951-84E3-AE3A5266B257}">
      <dgm:prSet/>
      <dgm:spPr/>
      <dgm:t>
        <a:bodyPr/>
        <a:lstStyle/>
        <a:p>
          <a:pPr rtl="0"/>
          <a:endParaRPr lang="en-US">
            <a:cs typeface="B Nazanin" panose="00000400000000000000" pitchFamily="2" charset="-78"/>
          </a:endParaRPr>
        </a:p>
      </dgm:t>
    </dgm:pt>
    <dgm:pt modelId="{B6948754-37AA-4415-8DA3-366FCA26E231}" type="sibTrans" cxnId="{C436F527-5A21-4951-84E3-AE3A5266B257}">
      <dgm:prSet/>
      <dgm:spPr/>
      <dgm:t>
        <a:bodyPr/>
        <a:lstStyle/>
        <a:p>
          <a:pPr rtl="0"/>
          <a:endParaRPr lang="en-US">
            <a:cs typeface="B Nazanin" panose="00000400000000000000" pitchFamily="2" charset="-78"/>
          </a:endParaRPr>
        </a:p>
      </dgm:t>
    </dgm:pt>
    <dgm:pt modelId="{6EC62E15-F135-45DD-88CA-6DD660A20938}">
      <dgm:prSet phldrT="[Text]"/>
      <dgm:spPr/>
      <dgm:t>
        <a:bodyPr/>
        <a:lstStyle/>
        <a:p>
          <a:pPr algn="ctr" rtl="1"/>
          <a:endParaRPr lang="fa-IR" b="1">
            <a:cs typeface="B Nazanin" panose="00000400000000000000" pitchFamily="2" charset="-78"/>
          </a:endParaRPr>
        </a:p>
        <a:p>
          <a:pPr algn="ctr" rtl="1"/>
          <a:endParaRPr lang="fa-IR" b="1">
            <a:cs typeface="B Nazanin" panose="00000400000000000000" pitchFamily="2" charset="-78"/>
          </a:endParaRPr>
        </a:p>
        <a:p>
          <a:pPr algn="ctr" rtl="1"/>
          <a:r>
            <a:rPr lang="fa-IR" b="1">
              <a:cs typeface="B Nazanin" panose="00000400000000000000" pitchFamily="2" charset="-78"/>
            </a:rPr>
            <a:t>ارزشیابی نهایی</a:t>
          </a:r>
          <a:endParaRPr lang="en-US" b="1">
            <a:cs typeface="B Nazanin" panose="00000400000000000000" pitchFamily="2" charset="-78"/>
          </a:endParaRPr>
        </a:p>
      </dgm:t>
    </dgm:pt>
    <dgm:pt modelId="{25078B99-E0A0-4E3E-87DF-0A63B8D53CBB}" type="parTrans" cxnId="{5B284FFE-C24B-4A9A-BC2F-05760893ACCF}">
      <dgm:prSet/>
      <dgm:spPr/>
      <dgm:t>
        <a:bodyPr/>
        <a:lstStyle/>
        <a:p>
          <a:pPr rtl="0"/>
          <a:endParaRPr lang="en-US">
            <a:cs typeface="B Nazanin" panose="00000400000000000000" pitchFamily="2" charset="-78"/>
          </a:endParaRPr>
        </a:p>
      </dgm:t>
    </dgm:pt>
    <dgm:pt modelId="{83F364BE-0E09-4A5F-915C-591CB8FE5756}" type="sibTrans" cxnId="{5B284FFE-C24B-4A9A-BC2F-05760893ACCF}">
      <dgm:prSet/>
      <dgm:spPr/>
      <dgm:t>
        <a:bodyPr/>
        <a:lstStyle/>
        <a:p>
          <a:pPr rtl="0"/>
          <a:endParaRPr lang="en-US">
            <a:cs typeface="B Nazanin" panose="00000400000000000000" pitchFamily="2" charset="-78"/>
          </a:endParaRPr>
        </a:p>
      </dgm:t>
    </dgm:pt>
    <dgm:pt modelId="{4FD859C6-7615-4FC1-8EE9-28D74C437811}">
      <dgm:prSet phldrT="[Text]"/>
      <dgm:spPr/>
      <dgm:t>
        <a:bodyPr/>
        <a:lstStyle/>
        <a:p>
          <a:pPr rtl="0"/>
          <a:endParaRPr lang="en-US">
            <a:cs typeface="B Nazanin" panose="00000400000000000000" pitchFamily="2" charset="-78"/>
          </a:endParaRPr>
        </a:p>
      </dgm:t>
    </dgm:pt>
    <dgm:pt modelId="{46B9F06A-51DA-41FE-9315-8B84A0A0EF30}" type="parTrans" cxnId="{7FC572DC-EB62-4527-A950-E7985E6A47AD}">
      <dgm:prSet/>
      <dgm:spPr/>
      <dgm:t>
        <a:bodyPr/>
        <a:lstStyle/>
        <a:p>
          <a:pPr rtl="0"/>
          <a:endParaRPr lang="en-US">
            <a:cs typeface="B Nazanin" panose="00000400000000000000" pitchFamily="2" charset="-78"/>
          </a:endParaRPr>
        </a:p>
      </dgm:t>
    </dgm:pt>
    <dgm:pt modelId="{B27D4D64-1D69-49F7-B1D9-A12B210DB9F7}" type="sibTrans" cxnId="{7FC572DC-EB62-4527-A950-E7985E6A47AD}">
      <dgm:prSet/>
      <dgm:spPr/>
      <dgm:t>
        <a:bodyPr/>
        <a:lstStyle/>
        <a:p>
          <a:pPr rtl="0"/>
          <a:endParaRPr lang="en-US">
            <a:cs typeface="B Nazanin" panose="00000400000000000000" pitchFamily="2" charset="-78"/>
          </a:endParaRPr>
        </a:p>
      </dgm:t>
    </dgm:pt>
    <dgm:pt modelId="{B2B56018-32AD-4D01-9E21-42056431F280}">
      <dgm:prSet phldrT="[Text]"/>
      <dgm:spPr/>
      <dgm:t>
        <a:bodyPr/>
        <a:lstStyle/>
        <a:p>
          <a:pPr rtl="0"/>
          <a:endParaRPr lang="en-US">
            <a:cs typeface="B Nazanin" panose="00000400000000000000" pitchFamily="2" charset="-78"/>
          </a:endParaRPr>
        </a:p>
      </dgm:t>
    </dgm:pt>
    <dgm:pt modelId="{F24DA297-0786-43D7-99CD-ECC32795E540}" type="parTrans" cxnId="{83514EA1-F02A-4AA5-8DA6-7E33B41FC651}">
      <dgm:prSet/>
      <dgm:spPr/>
      <dgm:t>
        <a:bodyPr/>
        <a:lstStyle/>
        <a:p>
          <a:pPr rtl="0"/>
          <a:endParaRPr lang="en-US">
            <a:cs typeface="B Nazanin" panose="00000400000000000000" pitchFamily="2" charset="-78"/>
          </a:endParaRPr>
        </a:p>
      </dgm:t>
    </dgm:pt>
    <dgm:pt modelId="{77285469-20DC-4059-A0D9-10668FB6D500}" type="sibTrans" cxnId="{83514EA1-F02A-4AA5-8DA6-7E33B41FC651}">
      <dgm:prSet/>
      <dgm:spPr/>
      <dgm:t>
        <a:bodyPr/>
        <a:lstStyle/>
        <a:p>
          <a:pPr rtl="0"/>
          <a:endParaRPr lang="en-US">
            <a:cs typeface="B Nazanin" panose="00000400000000000000" pitchFamily="2" charset="-78"/>
          </a:endParaRPr>
        </a:p>
      </dgm:t>
    </dgm:pt>
    <dgm:pt modelId="{0EAEE6EE-0752-4BF9-A7B3-FC668FFB47AF}">
      <dgm:prSet phldrT="[Text]"/>
      <dgm:spPr/>
      <dgm:t>
        <a:bodyPr/>
        <a:lstStyle/>
        <a:p>
          <a:pPr rtl="0"/>
          <a:endParaRPr lang="en-US">
            <a:cs typeface="B Nazanin" panose="00000400000000000000" pitchFamily="2" charset="-78"/>
          </a:endParaRPr>
        </a:p>
      </dgm:t>
    </dgm:pt>
    <dgm:pt modelId="{7244B374-1791-41E2-BA07-F3C68F3E6B97}" type="parTrans" cxnId="{C170296F-B613-45C0-BB00-A5AA9289E0A1}">
      <dgm:prSet/>
      <dgm:spPr/>
      <dgm:t>
        <a:bodyPr/>
        <a:lstStyle/>
        <a:p>
          <a:pPr rtl="0"/>
          <a:endParaRPr lang="en-US">
            <a:cs typeface="B Nazanin" panose="00000400000000000000" pitchFamily="2" charset="-78"/>
          </a:endParaRPr>
        </a:p>
      </dgm:t>
    </dgm:pt>
    <dgm:pt modelId="{FF0516A0-DFA0-4951-8E96-F5883FF89FFE}" type="sibTrans" cxnId="{C170296F-B613-45C0-BB00-A5AA9289E0A1}">
      <dgm:prSet/>
      <dgm:spPr/>
      <dgm:t>
        <a:bodyPr/>
        <a:lstStyle/>
        <a:p>
          <a:pPr rtl="0"/>
          <a:endParaRPr lang="en-US">
            <a:cs typeface="B Nazanin" panose="00000400000000000000" pitchFamily="2" charset="-78"/>
          </a:endParaRPr>
        </a:p>
      </dgm:t>
    </dgm:pt>
    <dgm:pt modelId="{5A4FC5B4-9F68-4195-BAA7-D4E8E7480B36}">
      <dgm:prSet phldrT="[Text]"/>
      <dgm:spPr/>
      <dgm:t>
        <a:bodyPr/>
        <a:lstStyle/>
        <a:p>
          <a:pPr rtl="0"/>
          <a:endParaRPr lang="en-US">
            <a:cs typeface="B Nazanin" panose="00000400000000000000" pitchFamily="2" charset="-78"/>
          </a:endParaRPr>
        </a:p>
      </dgm:t>
    </dgm:pt>
    <dgm:pt modelId="{1F3137D2-8DDD-4160-BC19-D8D9CD97968D}" type="parTrans" cxnId="{4BE39820-CFC5-43ED-8A56-D35AB224E9A1}">
      <dgm:prSet/>
      <dgm:spPr/>
      <dgm:t>
        <a:bodyPr/>
        <a:lstStyle/>
        <a:p>
          <a:pPr rtl="0"/>
          <a:endParaRPr lang="en-US">
            <a:cs typeface="B Nazanin" panose="00000400000000000000" pitchFamily="2" charset="-78"/>
          </a:endParaRPr>
        </a:p>
      </dgm:t>
    </dgm:pt>
    <dgm:pt modelId="{8F4B33FB-A13D-4E29-B0DE-3282DCC241A1}" type="sibTrans" cxnId="{4BE39820-CFC5-43ED-8A56-D35AB224E9A1}">
      <dgm:prSet/>
      <dgm:spPr/>
      <dgm:t>
        <a:bodyPr/>
        <a:lstStyle/>
        <a:p>
          <a:pPr rtl="0"/>
          <a:endParaRPr lang="en-US">
            <a:cs typeface="B Nazanin" panose="00000400000000000000" pitchFamily="2" charset="-78"/>
          </a:endParaRPr>
        </a:p>
      </dgm:t>
    </dgm:pt>
    <dgm:pt modelId="{0C9B6689-83FC-4954-9AB9-4D86782FF91D}">
      <dgm:prSet phldrT="[Text]"/>
      <dgm:spPr/>
      <dgm:t>
        <a:bodyPr/>
        <a:lstStyle/>
        <a:p>
          <a:pPr algn="ctr" rtl="1"/>
          <a:r>
            <a:rPr lang="fa-IR" b="1">
              <a:cs typeface="B Nazanin" panose="00000400000000000000" pitchFamily="2" charset="-78"/>
            </a:rPr>
            <a:t>گام چهارم</a:t>
          </a:r>
          <a:endParaRPr lang="en-US" b="1">
            <a:cs typeface="B Nazanin" panose="00000400000000000000" pitchFamily="2" charset="-78"/>
          </a:endParaRPr>
        </a:p>
      </dgm:t>
    </dgm:pt>
    <dgm:pt modelId="{3DEC6424-028E-49D4-A42A-92A12BE1EA25}" type="parTrans" cxnId="{CFFE201D-BF1D-40CD-A856-976F2A3D7FC5}">
      <dgm:prSet/>
      <dgm:spPr/>
      <dgm:t>
        <a:bodyPr/>
        <a:lstStyle/>
        <a:p>
          <a:pPr rtl="0"/>
          <a:endParaRPr lang="en-US">
            <a:cs typeface="B Nazanin" panose="00000400000000000000" pitchFamily="2" charset="-78"/>
          </a:endParaRPr>
        </a:p>
      </dgm:t>
    </dgm:pt>
    <dgm:pt modelId="{08B49AF3-781C-44F7-A314-BC928BC8C6D2}" type="sibTrans" cxnId="{CFFE201D-BF1D-40CD-A856-976F2A3D7FC5}">
      <dgm:prSet/>
      <dgm:spPr/>
      <dgm:t>
        <a:bodyPr/>
        <a:lstStyle/>
        <a:p>
          <a:pPr rtl="0"/>
          <a:endParaRPr lang="en-US">
            <a:cs typeface="B Nazanin" panose="00000400000000000000" pitchFamily="2" charset="-78"/>
          </a:endParaRPr>
        </a:p>
      </dgm:t>
    </dgm:pt>
    <dgm:pt modelId="{2C17132D-836B-4EEE-827F-430F75D85EB5}">
      <dgm:prSet phldrT="[Text]"/>
      <dgm:spPr/>
      <dgm:t>
        <a:bodyPr/>
        <a:lstStyle/>
        <a:p>
          <a:pPr algn="ctr" rtl="1"/>
          <a:endParaRPr lang="en-US" b="1">
            <a:cs typeface="B Nazanin" panose="00000400000000000000" pitchFamily="2" charset="-78"/>
          </a:endParaRPr>
        </a:p>
      </dgm:t>
    </dgm:pt>
    <dgm:pt modelId="{06661D54-051F-41CE-A379-3840BF3B2916}" type="parTrans" cxnId="{E8779E7A-BF25-4C5F-AD48-9A03AA8F1D6A}">
      <dgm:prSet/>
      <dgm:spPr/>
      <dgm:t>
        <a:bodyPr/>
        <a:lstStyle/>
        <a:p>
          <a:pPr rtl="0"/>
          <a:endParaRPr lang="en-US">
            <a:cs typeface="B Nazanin" panose="00000400000000000000" pitchFamily="2" charset="-78"/>
          </a:endParaRPr>
        </a:p>
      </dgm:t>
    </dgm:pt>
    <dgm:pt modelId="{744FDDDD-76CC-45F4-A5D2-85604D32E1EA}" type="sibTrans" cxnId="{E8779E7A-BF25-4C5F-AD48-9A03AA8F1D6A}">
      <dgm:prSet/>
      <dgm:spPr/>
      <dgm:t>
        <a:bodyPr/>
        <a:lstStyle/>
        <a:p>
          <a:pPr rtl="0"/>
          <a:endParaRPr lang="en-US">
            <a:cs typeface="B Nazanin" panose="00000400000000000000" pitchFamily="2" charset="-78"/>
          </a:endParaRPr>
        </a:p>
      </dgm:t>
    </dgm:pt>
    <dgm:pt modelId="{7F53791A-7855-4E8C-AA4B-1C6E3DCF5116}">
      <dgm:prSet phldrT="[Text]"/>
      <dgm:spPr/>
      <dgm:t>
        <a:bodyPr/>
        <a:lstStyle/>
        <a:p>
          <a:pPr algn="ctr" rtl="1"/>
          <a:r>
            <a:rPr lang="fa-IR" b="1">
              <a:cs typeface="B Nazanin" panose="00000400000000000000" pitchFamily="2" charset="-78"/>
            </a:rPr>
            <a:t>گام سوم</a:t>
          </a:r>
          <a:endParaRPr lang="en-US" b="1">
            <a:cs typeface="B Nazanin" panose="00000400000000000000" pitchFamily="2" charset="-78"/>
          </a:endParaRPr>
        </a:p>
      </dgm:t>
    </dgm:pt>
    <dgm:pt modelId="{3113EB76-F0F2-4522-87A9-D46F2CCB6F9E}" type="parTrans" cxnId="{657068FA-1B27-4A69-A89A-4FE2C8C9E8A9}">
      <dgm:prSet/>
      <dgm:spPr/>
      <dgm:t>
        <a:bodyPr/>
        <a:lstStyle/>
        <a:p>
          <a:pPr rtl="0"/>
          <a:endParaRPr lang="en-US">
            <a:cs typeface="B Nazanin" panose="00000400000000000000" pitchFamily="2" charset="-78"/>
          </a:endParaRPr>
        </a:p>
      </dgm:t>
    </dgm:pt>
    <dgm:pt modelId="{4FF1D7AF-EF51-4F29-BA7E-47AF2A687353}" type="sibTrans" cxnId="{657068FA-1B27-4A69-A89A-4FE2C8C9E8A9}">
      <dgm:prSet/>
      <dgm:spPr/>
      <dgm:t>
        <a:bodyPr/>
        <a:lstStyle/>
        <a:p>
          <a:pPr rtl="0"/>
          <a:endParaRPr lang="en-US">
            <a:cs typeface="B Nazanin" panose="00000400000000000000" pitchFamily="2" charset="-78"/>
          </a:endParaRPr>
        </a:p>
      </dgm:t>
    </dgm:pt>
    <dgm:pt modelId="{6707889C-D851-42A2-8294-ACE84AD1F220}">
      <dgm:prSet phldrT="[Text]"/>
      <dgm:spPr/>
      <dgm:t>
        <a:bodyPr/>
        <a:lstStyle/>
        <a:p>
          <a:pPr algn="ctr" rtl="1"/>
          <a:r>
            <a:rPr lang="fa-IR" b="1">
              <a:cs typeface="B Nazanin" panose="00000400000000000000" pitchFamily="2" charset="-78"/>
            </a:rPr>
            <a:t>گام دوم</a:t>
          </a:r>
          <a:endParaRPr lang="en-US" b="1">
            <a:cs typeface="B Nazanin" panose="00000400000000000000" pitchFamily="2" charset="-78"/>
          </a:endParaRPr>
        </a:p>
      </dgm:t>
    </dgm:pt>
    <dgm:pt modelId="{FD170A22-C5E3-4C3C-A8FB-2A818ACB3E09}" type="parTrans" cxnId="{6DB57471-E070-46D8-9A0C-17376E934517}">
      <dgm:prSet/>
      <dgm:spPr/>
      <dgm:t>
        <a:bodyPr/>
        <a:lstStyle/>
        <a:p>
          <a:pPr rtl="0"/>
          <a:endParaRPr lang="en-US">
            <a:cs typeface="B Nazanin" panose="00000400000000000000" pitchFamily="2" charset="-78"/>
          </a:endParaRPr>
        </a:p>
      </dgm:t>
    </dgm:pt>
    <dgm:pt modelId="{009228BD-A096-48C5-80CB-FF17D9738618}" type="sibTrans" cxnId="{6DB57471-E070-46D8-9A0C-17376E934517}">
      <dgm:prSet/>
      <dgm:spPr/>
      <dgm:t>
        <a:bodyPr/>
        <a:lstStyle/>
        <a:p>
          <a:pPr rtl="0"/>
          <a:endParaRPr lang="en-US">
            <a:cs typeface="B Nazanin" panose="00000400000000000000" pitchFamily="2" charset="-78"/>
          </a:endParaRPr>
        </a:p>
      </dgm:t>
    </dgm:pt>
    <dgm:pt modelId="{F99AA4D5-17E8-49AC-80E6-8C1FFF832830}">
      <dgm:prSet phldrT="[Text]"/>
      <dgm:spPr/>
      <dgm:t>
        <a:bodyPr/>
        <a:lstStyle/>
        <a:p>
          <a:pPr algn="ctr" rtl="1"/>
          <a:endParaRPr lang="en-US" b="1">
            <a:cs typeface="B Nazanin" panose="00000400000000000000" pitchFamily="2" charset="-78"/>
          </a:endParaRPr>
        </a:p>
      </dgm:t>
    </dgm:pt>
    <dgm:pt modelId="{D014A0CF-B888-43B6-B697-0DE434153602}" type="parTrans" cxnId="{5AB04D5F-3CC9-4F93-80E9-87798FF89761}">
      <dgm:prSet/>
      <dgm:spPr/>
      <dgm:t>
        <a:bodyPr/>
        <a:lstStyle/>
        <a:p>
          <a:pPr rtl="0"/>
          <a:endParaRPr lang="en-US">
            <a:cs typeface="B Nazanin" panose="00000400000000000000" pitchFamily="2" charset="-78"/>
          </a:endParaRPr>
        </a:p>
      </dgm:t>
    </dgm:pt>
    <dgm:pt modelId="{E00E0126-FC0A-4471-81BF-C6E10443AD04}" type="sibTrans" cxnId="{5AB04D5F-3CC9-4F93-80E9-87798FF89761}">
      <dgm:prSet/>
      <dgm:spPr/>
      <dgm:t>
        <a:bodyPr/>
        <a:lstStyle/>
        <a:p>
          <a:pPr rtl="0"/>
          <a:endParaRPr lang="en-US">
            <a:cs typeface="B Nazanin" panose="00000400000000000000" pitchFamily="2" charset="-78"/>
          </a:endParaRPr>
        </a:p>
      </dgm:t>
    </dgm:pt>
    <dgm:pt modelId="{CA1E6719-58F0-45B9-874C-05376504E24E}">
      <dgm:prSet/>
      <dgm:spPr/>
      <dgm:t>
        <a:bodyPr/>
        <a:lstStyle/>
        <a:p>
          <a:pPr algn="ctr" rtl="1"/>
          <a:r>
            <a:rPr lang="ar-SA" b="1">
              <a:cs typeface="B Nazanin" panose="00000400000000000000" pitchFamily="2" charset="-78"/>
            </a:rPr>
            <a:t>معرفی بازی، بیان فعالیت‌ها</a:t>
          </a:r>
          <a:r>
            <a:rPr lang="fa-IR" b="1">
              <a:cs typeface="B Nazanin" panose="00000400000000000000" pitchFamily="2" charset="-78"/>
            </a:rPr>
            <a:t> </a:t>
          </a:r>
          <a:r>
            <a:rPr lang="ar-SA" b="1">
              <a:cs typeface="B Nazanin" panose="00000400000000000000" pitchFamily="2" charset="-78"/>
            </a:rPr>
            <a:t>و چالش‌ها</a:t>
          </a:r>
          <a:r>
            <a:rPr lang="fa-IR" b="1">
              <a:cs typeface="B Nazanin" panose="00000400000000000000" pitchFamily="2" charset="-78"/>
            </a:rPr>
            <a:t>، </a:t>
          </a:r>
          <a:r>
            <a:rPr lang="ar-SA" b="1">
              <a:cs typeface="B Nazanin" panose="00000400000000000000" pitchFamily="2" charset="-78"/>
            </a:rPr>
            <a:t> امتیاز</a:t>
          </a:r>
          <a:r>
            <a:rPr lang="fa-IR" b="1">
              <a:cs typeface="B Nazanin" panose="00000400000000000000" pitchFamily="2" charset="-78"/>
            </a:rPr>
            <a:t> و پاداش </a:t>
          </a:r>
          <a:endParaRPr lang="en-US" b="1">
            <a:cs typeface="B Nazanin" panose="00000400000000000000" pitchFamily="2" charset="-78"/>
          </a:endParaRPr>
        </a:p>
      </dgm:t>
    </dgm:pt>
    <dgm:pt modelId="{1EDD4B7B-8815-4992-BDD8-27477922DA60}" type="parTrans" cxnId="{F69A38C6-4462-4B14-A302-B4DDFCD75FD4}">
      <dgm:prSet/>
      <dgm:spPr/>
      <dgm:t>
        <a:bodyPr/>
        <a:lstStyle/>
        <a:p>
          <a:pPr rtl="0"/>
          <a:endParaRPr lang="en-US">
            <a:cs typeface="B Nazanin" panose="00000400000000000000" pitchFamily="2" charset="-78"/>
          </a:endParaRPr>
        </a:p>
      </dgm:t>
    </dgm:pt>
    <dgm:pt modelId="{3D547FF3-932F-4869-B688-90982DEE8DCC}" type="sibTrans" cxnId="{F69A38C6-4462-4B14-A302-B4DDFCD75FD4}">
      <dgm:prSet/>
      <dgm:spPr/>
      <dgm:t>
        <a:bodyPr/>
        <a:lstStyle/>
        <a:p>
          <a:pPr rtl="0"/>
          <a:endParaRPr lang="en-US">
            <a:cs typeface="B Nazanin" panose="00000400000000000000" pitchFamily="2" charset="-78"/>
          </a:endParaRPr>
        </a:p>
      </dgm:t>
    </dgm:pt>
    <dgm:pt modelId="{BC07BA54-BC32-448C-932A-2A78C12A14FF}">
      <dgm:prSet/>
      <dgm:spPr/>
      <dgm:t>
        <a:bodyPr/>
        <a:lstStyle/>
        <a:p>
          <a:pPr algn="ctr" rtl="1"/>
          <a:r>
            <a:rPr lang="ar-SA" b="1">
              <a:cs typeface="B Nazanin" panose="00000400000000000000" pitchFamily="2" charset="-78"/>
            </a:rPr>
            <a:t>سازماندهی تیم‌ها</a:t>
          </a:r>
          <a:endParaRPr lang="en-US" b="1">
            <a:cs typeface="B Nazanin" panose="00000400000000000000" pitchFamily="2" charset="-78"/>
          </a:endParaRPr>
        </a:p>
      </dgm:t>
    </dgm:pt>
    <dgm:pt modelId="{FC3E9606-D8CC-49E3-9EE6-95FAE837D2B9}" type="parTrans" cxnId="{8DC4DF2E-F6C9-4D7B-B24E-8D79473A3E42}">
      <dgm:prSet/>
      <dgm:spPr/>
      <dgm:t>
        <a:bodyPr/>
        <a:lstStyle/>
        <a:p>
          <a:endParaRPr lang="en-US"/>
        </a:p>
      </dgm:t>
    </dgm:pt>
    <dgm:pt modelId="{C9D54403-574B-4CC0-9255-8F6A1813F805}" type="sibTrans" cxnId="{8DC4DF2E-F6C9-4D7B-B24E-8D79473A3E42}">
      <dgm:prSet/>
      <dgm:spPr/>
      <dgm:t>
        <a:bodyPr/>
        <a:lstStyle/>
        <a:p>
          <a:endParaRPr lang="en-US"/>
        </a:p>
      </dgm:t>
    </dgm:pt>
    <dgm:pt modelId="{DC1EFDA4-B13C-4F1D-ACA8-3853D57D3A65}">
      <dgm:prSet/>
      <dgm:spPr/>
      <dgm:t>
        <a:bodyPr/>
        <a:lstStyle/>
        <a:p>
          <a:pPr algn="ctr" rtl="1"/>
          <a:r>
            <a:rPr lang="ar-SA" b="1">
              <a:cs typeface="B Nazanin" panose="00000400000000000000" pitchFamily="2" charset="-78"/>
            </a:rPr>
            <a:t>فعالیت دانشجویان</a:t>
          </a:r>
          <a:r>
            <a:rPr lang="fa-IR" b="1">
              <a:cs typeface="B Nazanin" panose="00000400000000000000" pitchFamily="2" charset="-78"/>
            </a:rPr>
            <a:t> و مراحل باری</a:t>
          </a:r>
          <a:r>
            <a:rPr lang="ar-SA" b="1">
              <a:cs typeface="B Nazanin" panose="00000400000000000000" pitchFamily="2" charset="-78"/>
            </a:rPr>
            <a:t> </a:t>
          </a:r>
          <a:endParaRPr lang="en-US" b="1">
            <a:cs typeface="B Nazanin" panose="00000400000000000000" pitchFamily="2" charset="-78"/>
          </a:endParaRPr>
        </a:p>
      </dgm:t>
    </dgm:pt>
    <dgm:pt modelId="{602C8719-88B5-43CF-AAFC-3A176C891364}" type="parTrans" cxnId="{06B10137-854C-459B-AB38-B9844E7F6524}">
      <dgm:prSet/>
      <dgm:spPr/>
      <dgm:t>
        <a:bodyPr/>
        <a:lstStyle/>
        <a:p>
          <a:endParaRPr lang="en-US"/>
        </a:p>
      </dgm:t>
    </dgm:pt>
    <dgm:pt modelId="{9DEF84B1-AD73-42B6-8D2E-B5A4B84CCE58}" type="sibTrans" cxnId="{06B10137-854C-459B-AB38-B9844E7F6524}">
      <dgm:prSet/>
      <dgm:spPr/>
      <dgm:t>
        <a:bodyPr/>
        <a:lstStyle/>
        <a:p>
          <a:endParaRPr lang="en-US"/>
        </a:p>
      </dgm:t>
    </dgm:pt>
    <dgm:pt modelId="{C41A6C30-CF3A-4071-964E-9BF7DCD9D1E3}">
      <dgm:prSet/>
      <dgm:spPr/>
      <dgm:t>
        <a:bodyPr/>
        <a:lstStyle/>
        <a:p>
          <a:pPr algn="ctr" rtl="1"/>
          <a:r>
            <a:rPr lang="ar-SA" b="1">
              <a:cs typeface="B Nazanin" panose="00000400000000000000" pitchFamily="2" charset="-78"/>
            </a:rPr>
            <a:t>ارزیابی و بازخورد</a:t>
          </a:r>
          <a:endParaRPr lang="en-US" b="1">
            <a:cs typeface="B Nazanin" panose="00000400000000000000" pitchFamily="2" charset="-78"/>
          </a:endParaRPr>
        </a:p>
      </dgm:t>
    </dgm:pt>
    <dgm:pt modelId="{C6B42E2D-F3C7-40D0-B9C4-73CDBC7FB588}" type="parTrans" cxnId="{A9505C2F-F585-4839-8202-8C60AD308305}">
      <dgm:prSet/>
      <dgm:spPr/>
      <dgm:t>
        <a:bodyPr/>
        <a:lstStyle/>
        <a:p>
          <a:endParaRPr lang="en-US"/>
        </a:p>
      </dgm:t>
    </dgm:pt>
    <dgm:pt modelId="{3412ED16-0F65-4D46-AD9E-D48B48ED7B4E}" type="sibTrans" cxnId="{A9505C2F-F585-4839-8202-8C60AD308305}">
      <dgm:prSet/>
      <dgm:spPr/>
      <dgm:t>
        <a:bodyPr/>
        <a:lstStyle/>
        <a:p>
          <a:endParaRPr lang="en-US"/>
        </a:p>
      </dgm:t>
    </dgm:pt>
    <dgm:pt modelId="{9F535FF5-E51A-4C7B-86B4-B3E6427B0D3E}" type="pres">
      <dgm:prSet presAssocID="{0044E286-976A-484C-98F2-E6AE8E4F1ABC}" presName="Name0" presStyleCnt="0">
        <dgm:presLayoutVars>
          <dgm:chMax val="5"/>
          <dgm:chPref val="5"/>
          <dgm:dir/>
          <dgm:animLvl val="lvl"/>
        </dgm:presLayoutVars>
      </dgm:prSet>
      <dgm:spPr/>
      <dgm:t>
        <a:bodyPr/>
        <a:lstStyle/>
        <a:p>
          <a:endParaRPr lang="en-US"/>
        </a:p>
      </dgm:t>
    </dgm:pt>
    <dgm:pt modelId="{CF14EE64-CCAE-420B-A3A4-ABBDCCD3D2B5}" type="pres">
      <dgm:prSet presAssocID="{D913BEAA-B6C0-4D1D-A0FF-619556A1DEC6}" presName="parentText1" presStyleLbl="node1" presStyleIdx="0" presStyleCnt="5">
        <dgm:presLayoutVars>
          <dgm:chMax/>
          <dgm:chPref val="3"/>
          <dgm:bulletEnabled val="1"/>
        </dgm:presLayoutVars>
      </dgm:prSet>
      <dgm:spPr/>
      <dgm:t>
        <a:bodyPr/>
        <a:lstStyle/>
        <a:p>
          <a:endParaRPr lang="en-US"/>
        </a:p>
      </dgm:t>
    </dgm:pt>
    <dgm:pt modelId="{62F3BB5E-3918-4443-882E-B3A6F9D629A2}" type="pres">
      <dgm:prSet presAssocID="{D913BEAA-B6C0-4D1D-A0FF-619556A1DEC6}" presName="childText1" presStyleLbl="solidAlignAcc1" presStyleIdx="0" presStyleCnt="5">
        <dgm:presLayoutVars>
          <dgm:chMax val="0"/>
          <dgm:chPref val="0"/>
          <dgm:bulletEnabled val="1"/>
        </dgm:presLayoutVars>
      </dgm:prSet>
      <dgm:spPr/>
      <dgm:t>
        <a:bodyPr/>
        <a:lstStyle/>
        <a:p>
          <a:endParaRPr lang="en-US"/>
        </a:p>
      </dgm:t>
    </dgm:pt>
    <dgm:pt modelId="{C8A2F5EC-857F-48D1-B231-ABC328B50F17}" type="pres">
      <dgm:prSet presAssocID="{6707889C-D851-42A2-8294-ACE84AD1F220}" presName="parentText2" presStyleLbl="node1" presStyleIdx="1" presStyleCnt="5">
        <dgm:presLayoutVars>
          <dgm:chMax/>
          <dgm:chPref val="3"/>
          <dgm:bulletEnabled val="1"/>
        </dgm:presLayoutVars>
      </dgm:prSet>
      <dgm:spPr/>
      <dgm:t>
        <a:bodyPr/>
        <a:lstStyle/>
        <a:p>
          <a:endParaRPr lang="en-US"/>
        </a:p>
      </dgm:t>
    </dgm:pt>
    <dgm:pt modelId="{09D2C727-EAE5-4321-9D3B-94D2E98CDD9C}" type="pres">
      <dgm:prSet presAssocID="{6707889C-D851-42A2-8294-ACE84AD1F220}" presName="childText2" presStyleLbl="solidAlignAcc1" presStyleIdx="1" presStyleCnt="5">
        <dgm:presLayoutVars>
          <dgm:chMax val="0"/>
          <dgm:chPref val="0"/>
          <dgm:bulletEnabled val="1"/>
        </dgm:presLayoutVars>
      </dgm:prSet>
      <dgm:spPr/>
      <dgm:t>
        <a:bodyPr/>
        <a:lstStyle/>
        <a:p>
          <a:endParaRPr lang="en-US"/>
        </a:p>
      </dgm:t>
    </dgm:pt>
    <dgm:pt modelId="{F18E9FA7-B555-475D-A3C0-0D2651A8CED8}" type="pres">
      <dgm:prSet presAssocID="{7F53791A-7855-4E8C-AA4B-1C6E3DCF5116}" presName="parentText3" presStyleLbl="node1" presStyleIdx="2" presStyleCnt="5">
        <dgm:presLayoutVars>
          <dgm:chMax/>
          <dgm:chPref val="3"/>
          <dgm:bulletEnabled val="1"/>
        </dgm:presLayoutVars>
      </dgm:prSet>
      <dgm:spPr/>
      <dgm:t>
        <a:bodyPr/>
        <a:lstStyle/>
        <a:p>
          <a:endParaRPr lang="en-US"/>
        </a:p>
      </dgm:t>
    </dgm:pt>
    <dgm:pt modelId="{ED5822A8-37FE-4156-9EEF-145C029E2194}" type="pres">
      <dgm:prSet presAssocID="{7F53791A-7855-4E8C-AA4B-1C6E3DCF5116}" presName="childText3" presStyleLbl="solidAlignAcc1" presStyleIdx="2" presStyleCnt="5">
        <dgm:presLayoutVars>
          <dgm:chMax val="0"/>
          <dgm:chPref val="0"/>
          <dgm:bulletEnabled val="1"/>
        </dgm:presLayoutVars>
      </dgm:prSet>
      <dgm:spPr/>
      <dgm:t>
        <a:bodyPr/>
        <a:lstStyle/>
        <a:p>
          <a:endParaRPr lang="en-US"/>
        </a:p>
      </dgm:t>
    </dgm:pt>
    <dgm:pt modelId="{A6265D6A-9F12-4AC5-999E-BA36F6F7E2FF}" type="pres">
      <dgm:prSet presAssocID="{0C9B6689-83FC-4954-9AB9-4D86782FF91D}" presName="parentText4" presStyleLbl="node1" presStyleIdx="3" presStyleCnt="5">
        <dgm:presLayoutVars>
          <dgm:chMax/>
          <dgm:chPref val="3"/>
          <dgm:bulletEnabled val="1"/>
        </dgm:presLayoutVars>
      </dgm:prSet>
      <dgm:spPr/>
      <dgm:t>
        <a:bodyPr/>
        <a:lstStyle/>
        <a:p>
          <a:endParaRPr lang="en-US"/>
        </a:p>
      </dgm:t>
    </dgm:pt>
    <dgm:pt modelId="{49AC8D33-2193-4D5D-8282-6E22BBD27EFE}" type="pres">
      <dgm:prSet presAssocID="{0C9B6689-83FC-4954-9AB9-4D86782FF91D}" presName="childText4" presStyleLbl="solidAlignAcc1" presStyleIdx="3" presStyleCnt="5">
        <dgm:presLayoutVars>
          <dgm:chMax val="0"/>
          <dgm:chPref val="0"/>
          <dgm:bulletEnabled val="1"/>
        </dgm:presLayoutVars>
      </dgm:prSet>
      <dgm:spPr/>
      <dgm:t>
        <a:bodyPr/>
        <a:lstStyle/>
        <a:p>
          <a:endParaRPr lang="en-US"/>
        </a:p>
      </dgm:t>
    </dgm:pt>
    <dgm:pt modelId="{1E085DF7-9FDC-4E35-87E7-A8E5C0CF7383}" type="pres">
      <dgm:prSet presAssocID="{C95D18F5-2992-4B6F-927F-1B8A95828507}" presName="parentText5" presStyleLbl="node1" presStyleIdx="4" presStyleCnt="5">
        <dgm:presLayoutVars>
          <dgm:chMax/>
          <dgm:chPref val="3"/>
          <dgm:bulletEnabled val="1"/>
        </dgm:presLayoutVars>
      </dgm:prSet>
      <dgm:spPr/>
      <dgm:t>
        <a:bodyPr/>
        <a:lstStyle/>
        <a:p>
          <a:endParaRPr lang="en-US"/>
        </a:p>
      </dgm:t>
    </dgm:pt>
    <dgm:pt modelId="{9CBAFFF2-70B9-4249-AC59-ACB8B390B148}" type="pres">
      <dgm:prSet presAssocID="{C95D18F5-2992-4B6F-927F-1B8A95828507}" presName="childText5" presStyleLbl="solidAlignAcc1" presStyleIdx="4" presStyleCnt="5">
        <dgm:presLayoutVars>
          <dgm:chMax val="0"/>
          <dgm:chPref val="0"/>
          <dgm:bulletEnabled val="1"/>
        </dgm:presLayoutVars>
      </dgm:prSet>
      <dgm:spPr/>
      <dgm:t>
        <a:bodyPr/>
        <a:lstStyle/>
        <a:p>
          <a:endParaRPr lang="en-US"/>
        </a:p>
      </dgm:t>
    </dgm:pt>
  </dgm:ptLst>
  <dgm:cxnLst>
    <dgm:cxn modelId="{DA64C448-6273-4ECC-92DE-836EBA0E855E}" type="presOf" srcId="{D913BEAA-B6C0-4D1D-A0FF-619556A1DEC6}" destId="{CF14EE64-CCAE-420B-A3A4-ABBDCCD3D2B5}" srcOrd="0" destOrd="0" presId="urn:microsoft.com/office/officeart/2009/3/layout/IncreasingArrowsProcess"/>
    <dgm:cxn modelId="{250EBE11-830A-4809-A375-EC2EA357395A}" type="presOf" srcId="{C41A6C30-CF3A-4071-964E-9BF7DCD9D1E3}" destId="{49AC8D33-2193-4D5D-8282-6E22BBD27EFE}" srcOrd="0" destOrd="1" presId="urn:microsoft.com/office/officeart/2009/3/layout/IncreasingArrowsProcess"/>
    <dgm:cxn modelId="{F69A38C6-4462-4B14-A302-B4DDFCD75FD4}" srcId="{D913BEAA-B6C0-4D1D-A0FF-619556A1DEC6}" destId="{CA1E6719-58F0-45B9-874C-05376504E24E}" srcOrd="0" destOrd="0" parTransId="{1EDD4B7B-8815-4992-BDD8-27477922DA60}" sibTransId="{3D547FF3-932F-4869-B688-90982DEE8DCC}"/>
    <dgm:cxn modelId="{8DC4DF2E-F6C9-4D7B-B24E-8D79473A3E42}" srcId="{6707889C-D851-42A2-8294-ACE84AD1F220}" destId="{BC07BA54-BC32-448C-932A-2A78C12A14FF}" srcOrd="1" destOrd="0" parTransId="{FC3E9606-D8CC-49E3-9EE6-95FAE837D2B9}" sibTransId="{C9D54403-574B-4CC0-9255-8F6A1813F805}"/>
    <dgm:cxn modelId="{6A6AC5C6-8B65-4A49-AFA8-900AAC8F3347}" type="presOf" srcId="{C95D18F5-2992-4B6F-927F-1B8A95828507}" destId="{1E085DF7-9FDC-4E35-87E7-A8E5C0CF7383}" srcOrd="0" destOrd="0" presId="urn:microsoft.com/office/officeart/2009/3/layout/IncreasingArrowsProcess"/>
    <dgm:cxn modelId="{7FC572DC-EB62-4527-A950-E7985E6A47AD}" srcId="{0044E286-976A-484C-98F2-E6AE8E4F1ABC}" destId="{4FD859C6-7615-4FC1-8EE9-28D74C437811}" srcOrd="5" destOrd="0" parTransId="{46B9F06A-51DA-41FE-9315-8B84A0A0EF30}" sibTransId="{B27D4D64-1D69-49F7-B1D9-A12B210DB9F7}"/>
    <dgm:cxn modelId="{4447DCAC-D7AE-4CB0-AFB4-4042BD4FC5A6}" type="presOf" srcId="{CA1E6719-58F0-45B9-874C-05376504E24E}" destId="{62F3BB5E-3918-4443-882E-B3A6F9D629A2}" srcOrd="0" destOrd="0" presId="urn:microsoft.com/office/officeart/2009/3/layout/IncreasingArrowsProcess"/>
    <dgm:cxn modelId="{0F619DC9-E602-4407-A468-F9AE07078B25}" type="presOf" srcId="{DC1EFDA4-B13C-4F1D-ACA8-3853D57D3A65}" destId="{ED5822A8-37FE-4156-9EEF-145C029E2194}" srcOrd="0" destOrd="1" presId="urn:microsoft.com/office/officeart/2009/3/layout/IncreasingArrowsProcess"/>
    <dgm:cxn modelId="{713F6244-A37B-458E-8CA2-40EBC0A2ADE5}" type="presOf" srcId="{F99AA4D5-17E8-49AC-80E6-8C1FFF832830}" destId="{09D2C727-EAE5-4321-9D3B-94D2E98CDD9C}" srcOrd="0" destOrd="0" presId="urn:microsoft.com/office/officeart/2009/3/layout/IncreasingArrowsProcess"/>
    <dgm:cxn modelId="{C436F527-5A21-4951-84E3-AE3A5266B257}" srcId="{0044E286-976A-484C-98F2-E6AE8E4F1ABC}" destId="{C95D18F5-2992-4B6F-927F-1B8A95828507}" srcOrd="4" destOrd="0" parTransId="{4E9B7223-CA06-46C7-9619-6D850BC2FECD}" sibTransId="{B6948754-37AA-4415-8DA3-366FCA26E231}"/>
    <dgm:cxn modelId="{4BE39820-CFC5-43ED-8A56-D35AB224E9A1}" srcId="{0044E286-976A-484C-98F2-E6AE8E4F1ABC}" destId="{5A4FC5B4-9F68-4195-BAA7-D4E8E7480B36}" srcOrd="6" destOrd="0" parTransId="{1F3137D2-8DDD-4160-BC19-D8D9CD97968D}" sibTransId="{8F4B33FB-A13D-4E29-B0DE-3282DCC241A1}"/>
    <dgm:cxn modelId="{BAD55DDF-6086-428B-84BF-50888179A16A}" srcId="{2B2F75EE-FD9E-4CD1-AF90-EC1E6EC0BCF7}" destId="{77933DF5-2A8E-4B10-8B53-952635C4F18D}" srcOrd="0" destOrd="0" parTransId="{4D6EA29A-FA9F-4907-B83F-92A1CB48DECB}" sibTransId="{BB42C477-7757-4644-9C38-0CED5B77A917}"/>
    <dgm:cxn modelId="{35CFF0D8-52AF-4C13-BF14-B263F141B855}" type="presOf" srcId="{7F53791A-7855-4E8C-AA4B-1C6E3DCF5116}" destId="{F18E9FA7-B555-475D-A3C0-0D2651A8CED8}" srcOrd="0" destOrd="0" presId="urn:microsoft.com/office/officeart/2009/3/layout/IncreasingArrowsProcess"/>
    <dgm:cxn modelId="{5B284FFE-C24B-4A9A-BC2F-05760893ACCF}" srcId="{C95D18F5-2992-4B6F-927F-1B8A95828507}" destId="{6EC62E15-F135-45DD-88CA-6DD660A20938}" srcOrd="0" destOrd="0" parTransId="{25078B99-E0A0-4E3E-87DF-0A63B8D53CBB}" sibTransId="{83F364BE-0E09-4A5F-915C-591CB8FE5756}"/>
    <dgm:cxn modelId="{C934E32A-20FA-482F-ABBD-5E9CF1D89AA2}" type="presOf" srcId="{0C9B6689-83FC-4954-9AB9-4D86782FF91D}" destId="{A6265D6A-9F12-4AC5-999E-BA36F6F7E2FF}" srcOrd="0" destOrd="0" presId="urn:microsoft.com/office/officeart/2009/3/layout/IncreasingArrowsProcess"/>
    <dgm:cxn modelId="{CF2A566C-3881-4A7A-ACA3-4C18D45EE390}" srcId="{0044E286-976A-484C-98F2-E6AE8E4F1ABC}" destId="{2B2F75EE-FD9E-4CD1-AF90-EC1E6EC0BCF7}" srcOrd="8" destOrd="0" parTransId="{E5040C29-BF89-4D7E-9DA6-D1C864F66F51}" sibTransId="{03F048BB-8949-4F7F-9B59-78F50DA75051}"/>
    <dgm:cxn modelId="{4CEDB7B9-7FB4-4BC4-86DB-2C41561844AA}" srcId="{0044E286-976A-484C-98F2-E6AE8E4F1ABC}" destId="{3C0A887E-14F3-4EED-A3B3-3D802A1B752C}" srcOrd="11" destOrd="0" parTransId="{85252121-36A8-47C7-9BED-ADFA25078A60}" sibTransId="{41EDDEE8-42F6-490B-AD1A-EFBDF059F537}"/>
    <dgm:cxn modelId="{6DB57471-E070-46D8-9A0C-17376E934517}" srcId="{0044E286-976A-484C-98F2-E6AE8E4F1ABC}" destId="{6707889C-D851-42A2-8294-ACE84AD1F220}" srcOrd="1" destOrd="0" parTransId="{FD170A22-C5E3-4C3C-A8FB-2A818ACB3E09}" sibTransId="{009228BD-A096-48C5-80CB-FF17D9738618}"/>
    <dgm:cxn modelId="{CFFE201D-BF1D-40CD-A856-976F2A3D7FC5}" srcId="{0044E286-976A-484C-98F2-E6AE8E4F1ABC}" destId="{0C9B6689-83FC-4954-9AB9-4D86782FF91D}" srcOrd="3" destOrd="0" parTransId="{3DEC6424-028E-49D4-A42A-92A12BE1EA25}" sibTransId="{08B49AF3-781C-44F7-A314-BC928BC8C6D2}"/>
    <dgm:cxn modelId="{4BA3EEEF-818F-49C4-B01F-BA87ABDC7D50}" type="presOf" srcId="{2C17132D-836B-4EEE-827F-430F75D85EB5}" destId="{ED5822A8-37FE-4156-9EEF-145C029E2194}" srcOrd="0" destOrd="0" presId="urn:microsoft.com/office/officeart/2009/3/layout/IncreasingArrowsProcess"/>
    <dgm:cxn modelId="{2591DFA2-EAE6-459F-A0A9-907892417815}" srcId="{0044E286-976A-484C-98F2-E6AE8E4F1ABC}" destId="{AA6D9E73-8FB5-493D-B675-54D175ACFFC6}" srcOrd="9" destOrd="0" parTransId="{D9B5D6E8-DEAA-4C92-B8FD-CB13CFBDBF84}" sibTransId="{206C5438-7C12-441A-AF01-A2FBDA849EB4}"/>
    <dgm:cxn modelId="{54AD796A-C742-4383-9665-52CFA04AB0E7}" srcId="{AA6D9E73-8FB5-493D-B675-54D175ACFFC6}" destId="{42FF1516-5BDB-4345-93EE-C7C605284CAF}" srcOrd="0" destOrd="0" parTransId="{0A4DF72E-5A3F-45EA-9AD6-C8A9A8176972}" sibTransId="{C0449D6D-C06F-462D-8192-0AF6E06A2BE4}"/>
    <dgm:cxn modelId="{072DA8A8-40B6-4E05-BE82-46F1B9F5F2C8}" srcId="{2D5363D9-A7CB-44BB-B688-B4EC62BEACA2}" destId="{BD220FDB-336E-4191-99DD-F48C7DB3FFFC}" srcOrd="0" destOrd="0" parTransId="{22E845CA-EC63-4A8F-A303-FE222E271900}" sibTransId="{BD182F8B-75A3-4CEC-B459-B19E07AA1F99}"/>
    <dgm:cxn modelId="{657068FA-1B27-4A69-A89A-4FE2C8C9E8A9}" srcId="{0044E286-976A-484C-98F2-E6AE8E4F1ABC}" destId="{7F53791A-7855-4E8C-AA4B-1C6E3DCF5116}" srcOrd="2" destOrd="0" parTransId="{3113EB76-F0F2-4522-87A9-D46F2CCB6F9E}" sibTransId="{4FF1D7AF-EF51-4F29-BA7E-47AF2A687353}"/>
    <dgm:cxn modelId="{06B10137-854C-459B-AB38-B9844E7F6524}" srcId="{7F53791A-7855-4E8C-AA4B-1C6E3DCF5116}" destId="{DC1EFDA4-B13C-4F1D-ACA8-3853D57D3A65}" srcOrd="1" destOrd="0" parTransId="{602C8719-88B5-43CF-AAFC-3A176C891364}" sibTransId="{9DEF84B1-AD73-42B6-8D2E-B5A4B84CCE58}"/>
    <dgm:cxn modelId="{31EFCECD-4470-4100-BBAE-0EA5C61B512A}" srcId="{3C0A887E-14F3-4EED-A3B3-3D802A1B752C}" destId="{5550FB82-47AD-4965-BE19-0B41BF9DC47A}" srcOrd="0" destOrd="0" parTransId="{5579CB7B-DD0C-40D2-BD43-4B796DC6181F}" sibTransId="{314301BB-A67E-4BE7-AA66-F4213F0A0694}"/>
    <dgm:cxn modelId="{C170296F-B613-45C0-BB00-A5AA9289E0A1}" srcId="{5A4FC5B4-9F68-4195-BAA7-D4E8E7480B36}" destId="{0EAEE6EE-0752-4BF9-A7B3-FC668FFB47AF}" srcOrd="0" destOrd="0" parTransId="{7244B374-1791-41E2-BA07-F3C68F3E6B97}" sibTransId="{FF0516A0-DFA0-4951-8E96-F5883FF89FFE}"/>
    <dgm:cxn modelId="{ADDE6BA3-C573-46C7-A1FA-B67A84D5038E}" type="presOf" srcId="{6EC62E15-F135-45DD-88CA-6DD660A20938}" destId="{9CBAFFF2-70B9-4249-AC59-ACB8B390B148}" srcOrd="0" destOrd="0" presId="urn:microsoft.com/office/officeart/2009/3/layout/IncreasingArrowsProcess"/>
    <dgm:cxn modelId="{A9505C2F-F585-4839-8202-8C60AD308305}" srcId="{0C9B6689-83FC-4954-9AB9-4D86782FF91D}" destId="{C41A6C30-CF3A-4071-964E-9BF7DCD9D1E3}" srcOrd="1" destOrd="0" parTransId="{C6B42E2D-F3C7-40D0-B9C4-73CDBC7FB588}" sibTransId="{3412ED16-0F65-4D46-AD9E-D48B48ED7B4E}"/>
    <dgm:cxn modelId="{0A0D7B73-D6D1-467F-BF35-06A9D08CD9F9}" type="presOf" srcId="{0044E286-976A-484C-98F2-E6AE8E4F1ABC}" destId="{9F535FF5-E51A-4C7B-86B4-B3E6427B0D3E}" srcOrd="0" destOrd="0" presId="urn:microsoft.com/office/officeart/2009/3/layout/IncreasingArrowsProcess"/>
    <dgm:cxn modelId="{E3015ACA-EEE2-4FDA-BC97-7977E0473FA7}" type="presOf" srcId="{6707889C-D851-42A2-8294-ACE84AD1F220}" destId="{C8A2F5EC-857F-48D1-B231-ABC328B50F17}" srcOrd="0" destOrd="0" presId="urn:microsoft.com/office/officeart/2009/3/layout/IncreasingArrowsProcess"/>
    <dgm:cxn modelId="{EC2B9C7D-D264-4EE7-8E14-C4AF2037713D}" srcId="{230509A9-E189-49D2-AF77-069184462B8C}" destId="{EE179A40-3458-4D11-A183-46330920CFFD}" srcOrd="0" destOrd="0" parTransId="{250108B4-205A-4990-BA4C-4F5224F838D1}" sibTransId="{2F95A3AA-EA04-49CA-961C-D8682A8B7A09}"/>
    <dgm:cxn modelId="{CB9FCC80-4A79-44B7-99A1-D644A8EB329D}" type="presOf" srcId="{BC07BA54-BC32-448C-932A-2A78C12A14FF}" destId="{09D2C727-EAE5-4321-9D3B-94D2E98CDD9C}" srcOrd="0" destOrd="1" presId="urn:microsoft.com/office/officeart/2009/3/layout/IncreasingArrowsProcess"/>
    <dgm:cxn modelId="{5AB04D5F-3CC9-4F93-80E9-87798FF89761}" srcId="{6707889C-D851-42A2-8294-ACE84AD1F220}" destId="{F99AA4D5-17E8-49AC-80E6-8C1FFF832830}" srcOrd="0" destOrd="0" parTransId="{D014A0CF-B888-43B6-B697-0DE434153602}" sibTransId="{E00E0126-FC0A-4471-81BF-C6E10443AD04}"/>
    <dgm:cxn modelId="{83FC7CE1-E863-4C81-BB1A-B9F7575DEE82}" srcId="{0044E286-976A-484C-98F2-E6AE8E4F1ABC}" destId="{D913BEAA-B6C0-4D1D-A0FF-619556A1DEC6}" srcOrd="0" destOrd="0" parTransId="{9506C8ED-488D-4424-A49A-999154235ED3}" sibTransId="{B4215932-8F17-4062-A955-0BF2E4AEC8E6}"/>
    <dgm:cxn modelId="{83514EA1-F02A-4AA5-8DA6-7E33B41FC651}" srcId="{4FD859C6-7615-4FC1-8EE9-28D74C437811}" destId="{B2B56018-32AD-4D01-9E21-42056431F280}" srcOrd="0" destOrd="0" parTransId="{F24DA297-0786-43D7-99CD-ECC32795E540}" sibTransId="{77285469-20DC-4059-A0D9-10668FB6D500}"/>
    <dgm:cxn modelId="{E8779E7A-BF25-4C5F-AD48-9A03AA8F1D6A}" srcId="{7F53791A-7855-4E8C-AA4B-1C6E3DCF5116}" destId="{2C17132D-836B-4EEE-827F-430F75D85EB5}" srcOrd="0" destOrd="0" parTransId="{06661D54-051F-41CE-A379-3840BF3B2916}" sibTransId="{744FDDDD-76CC-45F4-A5D2-85604D32E1EA}"/>
    <dgm:cxn modelId="{19445861-A6B3-40FA-B6D6-EE17D9D12185}" type="presOf" srcId="{F1605CB0-14C8-4A52-B3B8-D1FA26D1C3CA}" destId="{49AC8D33-2193-4D5D-8282-6E22BBD27EFE}" srcOrd="0" destOrd="0" presId="urn:microsoft.com/office/officeart/2009/3/layout/IncreasingArrowsProcess"/>
    <dgm:cxn modelId="{3FDA42A6-CBBA-4F31-BDDA-DC7FFC182060}" srcId="{0044E286-976A-484C-98F2-E6AE8E4F1ABC}" destId="{230509A9-E189-49D2-AF77-069184462B8C}" srcOrd="10" destOrd="0" parTransId="{CD9F38C1-34CE-4C69-AECD-D520E90FB51B}" sibTransId="{97234741-A98E-45F5-AEB1-0170B0ABE63F}"/>
    <dgm:cxn modelId="{E29133EE-18FD-4722-955C-BA4B7FA6A6AF}" srcId="{0044E286-976A-484C-98F2-E6AE8E4F1ABC}" destId="{2D5363D9-A7CB-44BB-B688-B4EC62BEACA2}" srcOrd="7" destOrd="0" parTransId="{FA457D20-090C-4389-A4A3-AFC6015F0B80}" sibTransId="{17EFB0CF-53E7-4784-88E7-67636717B8B3}"/>
    <dgm:cxn modelId="{D976DBDC-A103-4091-B425-573308C8C65C}" srcId="{0C9B6689-83FC-4954-9AB9-4D86782FF91D}" destId="{F1605CB0-14C8-4A52-B3B8-D1FA26D1C3CA}" srcOrd="0" destOrd="0" parTransId="{810D3FFD-D22E-405B-BE45-5635E04FF20E}" sibTransId="{8F27F134-50A2-4223-BB43-3C41687224B6}"/>
    <dgm:cxn modelId="{AFAD0533-690C-4E17-A258-AE1BA213D9A8}" type="presParOf" srcId="{9F535FF5-E51A-4C7B-86B4-B3E6427B0D3E}" destId="{CF14EE64-CCAE-420B-A3A4-ABBDCCD3D2B5}" srcOrd="0" destOrd="0" presId="urn:microsoft.com/office/officeart/2009/3/layout/IncreasingArrowsProcess"/>
    <dgm:cxn modelId="{BDE67765-B3D7-477A-84F6-85A75E9C5D17}" type="presParOf" srcId="{9F535FF5-E51A-4C7B-86B4-B3E6427B0D3E}" destId="{62F3BB5E-3918-4443-882E-B3A6F9D629A2}" srcOrd="1" destOrd="0" presId="urn:microsoft.com/office/officeart/2009/3/layout/IncreasingArrowsProcess"/>
    <dgm:cxn modelId="{26E956A3-12FB-42A8-98A3-541D194BFB10}" type="presParOf" srcId="{9F535FF5-E51A-4C7B-86B4-B3E6427B0D3E}" destId="{C8A2F5EC-857F-48D1-B231-ABC328B50F17}" srcOrd="2" destOrd="0" presId="urn:microsoft.com/office/officeart/2009/3/layout/IncreasingArrowsProcess"/>
    <dgm:cxn modelId="{50E6D5CF-EB3F-4625-A3CC-99F11BBDA45A}" type="presParOf" srcId="{9F535FF5-E51A-4C7B-86B4-B3E6427B0D3E}" destId="{09D2C727-EAE5-4321-9D3B-94D2E98CDD9C}" srcOrd="3" destOrd="0" presId="urn:microsoft.com/office/officeart/2009/3/layout/IncreasingArrowsProcess"/>
    <dgm:cxn modelId="{36DCA948-35A1-4080-8418-3A90D69CDDC1}" type="presParOf" srcId="{9F535FF5-E51A-4C7B-86B4-B3E6427B0D3E}" destId="{F18E9FA7-B555-475D-A3C0-0D2651A8CED8}" srcOrd="4" destOrd="0" presId="urn:microsoft.com/office/officeart/2009/3/layout/IncreasingArrowsProcess"/>
    <dgm:cxn modelId="{8F6F4EF0-32D7-4745-9F8B-60E332AD84BF}" type="presParOf" srcId="{9F535FF5-E51A-4C7B-86B4-B3E6427B0D3E}" destId="{ED5822A8-37FE-4156-9EEF-145C029E2194}" srcOrd="5" destOrd="0" presId="urn:microsoft.com/office/officeart/2009/3/layout/IncreasingArrowsProcess"/>
    <dgm:cxn modelId="{9FE2CEC5-4232-4967-BDBD-90D2F7858CB6}" type="presParOf" srcId="{9F535FF5-E51A-4C7B-86B4-B3E6427B0D3E}" destId="{A6265D6A-9F12-4AC5-999E-BA36F6F7E2FF}" srcOrd="6" destOrd="0" presId="urn:microsoft.com/office/officeart/2009/3/layout/IncreasingArrowsProcess"/>
    <dgm:cxn modelId="{E5A22F60-8EA6-4B5F-B29D-7F0854536DE7}" type="presParOf" srcId="{9F535FF5-E51A-4C7B-86B4-B3E6427B0D3E}" destId="{49AC8D33-2193-4D5D-8282-6E22BBD27EFE}" srcOrd="7" destOrd="0" presId="urn:microsoft.com/office/officeart/2009/3/layout/IncreasingArrowsProcess"/>
    <dgm:cxn modelId="{20FE013B-7D62-465D-943D-5AC34F2D97A6}" type="presParOf" srcId="{9F535FF5-E51A-4C7B-86B4-B3E6427B0D3E}" destId="{1E085DF7-9FDC-4E35-87E7-A8E5C0CF7383}" srcOrd="8" destOrd="0" presId="urn:microsoft.com/office/officeart/2009/3/layout/IncreasingArrowsProcess"/>
    <dgm:cxn modelId="{B537A023-D017-418C-8A72-4CA58E829EE9}" type="presParOf" srcId="{9F535FF5-E51A-4C7B-86B4-B3E6427B0D3E}" destId="{9CBAFFF2-70B9-4249-AC59-ACB8B390B148}" srcOrd="9"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4EE64-CCAE-420B-A3A4-ABBDCCD3D2B5}">
      <dsp:nvSpPr>
        <dsp:cNvPr id="0" name=""/>
        <dsp:cNvSpPr/>
      </dsp:nvSpPr>
      <dsp:spPr>
        <a:xfrm>
          <a:off x="0" y="94972"/>
          <a:ext cx="6324600" cy="919774"/>
        </a:xfrm>
        <a:prstGeom prst="rightArrow">
          <a:avLst>
            <a:gd name="adj1" fmla="val 50000"/>
            <a:gd name="adj2" fmla="val 5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46014" numCol="1" spcCol="1270" anchor="ctr" anchorCtr="0">
          <a:noAutofit/>
        </a:bodyPr>
        <a:lstStyle/>
        <a:p>
          <a:pPr lvl="0" algn="ctr" defTabSz="577850" rtl="1">
            <a:lnSpc>
              <a:spcPct val="90000"/>
            </a:lnSpc>
            <a:spcBef>
              <a:spcPct val="0"/>
            </a:spcBef>
            <a:spcAft>
              <a:spcPct val="35000"/>
            </a:spcAft>
          </a:pPr>
          <a:r>
            <a:rPr lang="fa-IR" sz="1300" b="1" kern="1200">
              <a:cs typeface="B Nazanin" panose="00000400000000000000" pitchFamily="2" charset="-78"/>
            </a:rPr>
            <a:t>گام اول</a:t>
          </a:r>
          <a:endParaRPr lang="en-US" sz="1300" b="1" kern="1200">
            <a:cs typeface="B Nazanin" panose="00000400000000000000" pitchFamily="2" charset="-78"/>
          </a:endParaRPr>
        </a:p>
      </dsp:txBody>
      <dsp:txXfrm>
        <a:off x="0" y="324916"/>
        <a:ext cx="6094657" cy="459887"/>
      </dsp:txXfrm>
    </dsp:sp>
    <dsp:sp modelId="{62F3BB5E-3918-4443-882E-B3A6F9D629A2}">
      <dsp:nvSpPr>
        <dsp:cNvPr id="0" name=""/>
        <dsp:cNvSpPr/>
      </dsp:nvSpPr>
      <dsp:spPr>
        <a:xfrm>
          <a:off x="0" y="803064"/>
          <a:ext cx="1168912" cy="1688852"/>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ctr" defTabSz="577850" rtl="1">
            <a:lnSpc>
              <a:spcPct val="90000"/>
            </a:lnSpc>
            <a:spcBef>
              <a:spcPct val="0"/>
            </a:spcBef>
            <a:spcAft>
              <a:spcPct val="35000"/>
            </a:spcAft>
          </a:pPr>
          <a:r>
            <a:rPr lang="ar-SA" sz="1300" b="1" kern="1200">
              <a:cs typeface="B Nazanin" panose="00000400000000000000" pitchFamily="2" charset="-78"/>
            </a:rPr>
            <a:t>معرفی بازی، بیان فعالیت‌ها</a:t>
          </a:r>
          <a:r>
            <a:rPr lang="fa-IR" sz="1300" b="1" kern="1200">
              <a:cs typeface="B Nazanin" panose="00000400000000000000" pitchFamily="2" charset="-78"/>
            </a:rPr>
            <a:t> </a:t>
          </a:r>
          <a:r>
            <a:rPr lang="ar-SA" sz="1300" b="1" kern="1200">
              <a:cs typeface="B Nazanin" panose="00000400000000000000" pitchFamily="2" charset="-78"/>
            </a:rPr>
            <a:t>و چالش‌ها</a:t>
          </a:r>
          <a:r>
            <a:rPr lang="fa-IR" sz="1300" b="1" kern="1200">
              <a:cs typeface="B Nazanin" panose="00000400000000000000" pitchFamily="2" charset="-78"/>
            </a:rPr>
            <a:t>، </a:t>
          </a:r>
          <a:r>
            <a:rPr lang="ar-SA" sz="1300" b="1" kern="1200">
              <a:cs typeface="B Nazanin" panose="00000400000000000000" pitchFamily="2" charset="-78"/>
            </a:rPr>
            <a:t> امتیاز</a:t>
          </a:r>
          <a:r>
            <a:rPr lang="fa-IR" sz="1300" b="1" kern="1200">
              <a:cs typeface="B Nazanin" panose="00000400000000000000" pitchFamily="2" charset="-78"/>
            </a:rPr>
            <a:t> و پاداش </a:t>
          </a:r>
          <a:endParaRPr lang="en-US" sz="1300" b="1" kern="1200">
            <a:cs typeface="B Nazanin" panose="00000400000000000000" pitchFamily="2" charset="-78"/>
          </a:endParaRPr>
        </a:p>
      </dsp:txBody>
      <dsp:txXfrm>
        <a:off x="0" y="803064"/>
        <a:ext cx="1168912" cy="1688852"/>
      </dsp:txXfrm>
    </dsp:sp>
    <dsp:sp modelId="{C8A2F5EC-857F-48D1-B231-ABC328B50F17}">
      <dsp:nvSpPr>
        <dsp:cNvPr id="0" name=""/>
        <dsp:cNvSpPr/>
      </dsp:nvSpPr>
      <dsp:spPr>
        <a:xfrm>
          <a:off x="1168786" y="401682"/>
          <a:ext cx="5155813" cy="919774"/>
        </a:xfrm>
        <a:prstGeom prst="rightArrow">
          <a:avLst>
            <a:gd name="adj1" fmla="val 50000"/>
            <a:gd name="adj2" fmla="val 5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46014" numCol="1" spcCol="1270" anchor="ctr" anchorCtr="0">
          <a:noAutofit/>
        </a:bodyPr>
        <a:lstStyle/>
        <a:p>
          <a:pPr lvl="0" algn="ctr" defTabSz="577850" rtl="1">
            <a:lnSpc>
              <a:spcPct val="90000"/>
            </a:lnSpc>
            <a:spcBef>
              <a:spcPct val="0"/>
            </a:spcBef>
            <a:spcAft>
              <a:spcPct val="35000"/>
            </a:spcAft>
          </a:pPr>
          <a:r>
            <a:rPr lang="fa-IR" sz="1300" b="1" kern="1200">
              <a:cs typeface="B Nazanin" panose="00000400000000000000" pitchFamily="2" charset="-78"/>
            </a:rPr>
            <a:t>گام دوم</a:t>
          </a:r>
          <a:endParaRPr lang="en-US" sz="1300" b="1" kern="1200">
            <a:cs typeface="B Nazanin" panose="00000400000000000000" pitchFamily="2" charset="-78"/>
          </a:endParaRPr>
        </a:p>
      </dsp:txBody>
      <dsp:txXfrm>
        <a:off x="1168786" y="631626"/>
        <a:ext cx="4925870" cy="459887"/>
      </dsp:txXfrm>
    </dsp:sp>
    <dsp:sp modelId="{09D2C727-EAE5-4321-9D3B-94D2E98CDD9C}">
      <dsp:nvSpPr>
        <dsp:cNvPr id="0" name=""/>
        <dsp:cNvSpPr/>
      </dsp:nvSpPr>
      <dsp:spPr>
        <a:xfrm>
          <a:off x="1168786" y="1109773"/>
          <a:ext cx="1168912" cy="1688852"/>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ctr" defTabSz="577850" rtl="1">
            <a:lnSpc>
              <a:spcPct val="90000"/>
            </a:lnSpc>
            <a:spcBef>
              <a:spcPct val="0"/>
            </a:spcBef>
            <a:spcAft>
              <a:spcPct val="35000"/>
            </a:spcAft>
          </a:pPr>
          <a:endParaRPr lang="en-US" sz="1300" b="1" kern="1200">
            <a:cs typeface="B Nazanin" panose="00000400000000000000" pitchFamily="2" charset="-78"/>
          </a:endParaRPr>
        </a:p>
        <a:p>
          <a:pPr lvl="0" algn="ctr" defTabSz="577850" rtl="1">
            <a:lnSpc>
              <a:spcPct val="90000"/>
            </a:lnSpc>
            <a:spcBef>
              <a:spcPct val="0"/>
            </a:spcBef>
            <a:spcAft>
              <a:spcPct val="35000"/>
            </a:spcAft>
          </a:pPr>
          <a:r>
            <a:rPr lang="ar-SA" sz="1300" b="1" kern="1200">
              <a:cs typeface="B Nazanin" panose="00000400000000000000" pitchFamily="2" charset="-78"/>
            </a:rPr>
            <a:t>سازماندهی تیم‌ها</a:t>
          </a:r>
          <a:endParaRPr lang="en-US" sz="1300" b="1" kern="1200">
            <a:cs typeface="B Nazanin" panose="00000400000000000000" pitchFamily="2" charset="-78"/>
          </a:endParaRPr>
        </a:p>
      </dsp:txBody>
      <dsp:txXfrm>
        <a:off x="1168786" y="1109773"/>
        <a:ext cx="1168912" cy="1688852"/>
      </dsp:txXfrm>
    </dsp:sp>
    <dsp:sp modelId="{F18E9FA7-B555-475D-A3C0-0D2651A8CED8}">
      <dsp:nvSpPr>
        <dsp:cNvPr id="0" name=""/>
        <dsp:cNvSpPr/>
      </dsp:nvSpPr>
      <dsp:spPr>
        <a:xfrm>
          <a:off x="2337572" y="708391"/>
          <a:ext cx="3987027" cy="919774"/>
        </a:xfrm>
        <a:prstGeom prst="rightArrow">
          <a:avLst>
            <a:gd name="adj1" fmla="val 50000"/>
            <a:gd name="adj2" fmla="val 5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46014" numCol="1" spcCol="1270" anchor="ctr" anchorCtr="0">
          <a:noAutofit/>
        </a:bodyPr>
        <a:lstStyle/>
        <a:p>
          <a:pPr lvl="0" algn="ctr" defTabSz="577850" rtl="1">
            <a:lnSpc>
              <a:spcPct val="90000"/>
            </a:lnSpc>
            <a:spcBef>
              <a:spcPct val="0"/>
            </a:spcBef>
            <a:spcAft>
              <a:spcPct val="35000"/>
            </a:spcAft>
          </a:pPr>
          <a:r>
            <a:rPr lang="fa-IR" sz="1300" b="1" kern="1200">
              <a:cs typeface="B Nazanin" panose="00000400000000000000" pitchFamily="2" charset="-78"/>
            </a:rPr>
            <a:t>گام سوم</a:t>
          </a:r>
          <a:endParaRPr lang="en-US" sz="1300" b="1" kern="1200">
            <a:cs typeface="B Nazanin" panose="00000400000000000000" pitchFamily="2" charset="-78"/>
          </a:endParaRPr>
        </a:p>
      </dsp:txBody>
      <dsp:txXfrm>
        <a:off x="2337572" y="938335"/>
        <a:ext cx="3757084" cy="459887"/>
      </dsp:txXfrm>
    </dsp:sp>
    <dsp:sp modelId="{ED5822A8-37FE-4156-9EEF-145C029E2194}">
      <dsp:nvSpPr>
        <dsp:cNvPr id="0" name=""/>
        <dsp:cNvSpPr/>
      </dsp:nvSpPr>
      <dsp:spPr>
        <a:xfrm>
          <a:off x="2337572" y="1416483"/>
          <a:ext cx="1168912" cy="1688852"/>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ctr" defTabSz="577850" rtl="1">
            <a:lnSpc>
              <a:spcPct val="90000"/>
            </a:lnSpc>
            <a:spcBef>
              <a:spcPct val="0"/>
            </a:spcBef>
            <a:spcAft>
              <a:spcPct val="35000"/>
            </a:spcAft>
          </a:pPr>
          <a:endParaRPr lang="en-US" sz="1300" b="1" kern="1200">
            <a:cs typeface="B Nazanin" panose="00000400000000000000" pitchFamily="2" charset="-78"/>
          </a:endParaRPr>
        </a:p>
        <a:p>
          <a:pPr lvl="0" algn="ctr" defTabSz="577850" rtl="1">
            <a:lnSpc>
              <a:spcPct val="90000"/>
            </a:lnSpc>
            <a:spcBef>
              <a:spcPct val="0"/>
            </a:spcBef>
            <a:spcAft>
              <a:spcPct val="35000"/>
            </a:spcAft>
          </a:pPr>
          <a:r>
            <a:rPr lang="ar-SA" sz="1300" b="1" kern="1200">
              <a:cs typeface="B Nazanin" panose="00000400000000000000" pitchFamily="2" charset="-78"/>
            </a:rPr>
            <a:t>فعالیت دانشجویان</a:t>
          </a:r>
          <a:r>
            <a:rPr lang="fa-IR" sz="1300" b="1" kern="1200">
              <a:cs typeface="B Nazanin" panose="00000400000000000000" pitchFamily="2" charset="-78"/>
            </a:rPr>
            <a:t> و مراحل باری</a:t>
          </a:r>
          <a:r>
            <a:rPr lang="ar-SA" sz="1300" b="1" kern="1200">
              <a:cs typeface="B Nazanin" panose="00000400000000000000" pitchFamily="2" charset="-78"/>
            </a:rPr>
            <a:t> </a:t>
          </a:r>
          <a:endParaRPr lang="en-US" sz="1300" b="1" kern="1200">
            <a:cs typeface="B Nazanin" panose="00000400000000000000" pitchFamily="2" charset="-78"/>
          </a:endParaRPr>
        </a:p>
      </dsp:txBody>
      <dsp:txXfrm>
        <a:off x="2337572" y="1416483"/>
        <a:ext cx="1168912" cy="1688852"/>
      </dsp:txXfrm>
    </dsp:sp>
    <dsp:sp modelId="{A6265D6A-9F12-4AC5-999E-BA36F6F7E2FF}">
      <dsp:nvSpPr>
        <dsp:cNvPr id="0" name=""/>
        <dsp:cNvSpPr/>
      </dsp:nvSpPr>
      <dsp:spPr>
        <a:xfrm>
          <a:off x="3506990" y="1015101"/>
          <a:ext cx="2817609" cy="919774"/>
        </a:xfrm>
        <a:prstGeom prst="rightArrow">
          <a:avLst>
            <a:gd name="adj1" fmla="val 50000"/>
            <a:gd name="adj2" fmla="val 5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46014" numCol="1" spcCol="1270" anchor="ctr" anchorCtr="0">
          <a:noAutofit/>
        </a:bodyPr>
        <a:lstStyle/>
        <a:p>
          <a:pPr lvl="0" algn="ctr" defTabSz="577850" rtl="1">
            <a:lnSpc>
              <a:spcPct val="90000"/>
            </a:lnSpc>
            <a:spcBef>
              <a:spcPct val="0"/>
            </a:spcBef>
            <a:spcAft>
              <a:spcPct val="35000"/>
            </a:spcAft>
          </a:pPr>
          <a:r>
            <a:rPr lang="fa-IR" sz="1300" b="1" kern="1200">
              <a:cs typeface="B Nazanin" panose="00000400000000000000" pitchFamily="2" charset="-78"/>
            </a:rPr>
            <a:t>گام چهارم</a:t>
          </a:r>
          <a:endParaRPr lang="en-US" sz="1300" b="1" kern="1200">
            <a:cs typeface="B Nazanin" panose="00000400000000000000" pitchFamily="2" charset="-78"/>
          </a:endParaRPr>
        </a:p>
      </dsp:txBody>
      <dsp:txXfrm>
        <a:off x="3506990" y="1245045"/>
        <a:ext cx="2587666" cy="459887"/>
      </dsp:txXfrm>
    </dsp:sp>
    <dsp:sp modelId="{49AC8D33-2193-4D5D-8282-6E22BBD27EFE}">
      <dsp:nvSpPr>
        <dsp:cNvPr id="0" name=""/>
        <dsp:cNvSpPr/>
      </dsp:nvSpPr>
      <dsp:spPr>
        <a:xfrm>
          <a:off x="3506990" y="1723192"/>
          <a:ext cx="1168912" cy="1688852"/>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ctr" defTabSz="577850" rtl="1">
            <a:lnSpc>
              <a:spcPct val="90000"/>
            </a:lnSpc>
            <a:spcBef>
              <a:spcPct val="0"/>
            </a:spcBef>
            <a:spcAft>
              <a:spcPct val="35000"/>
            </a:spcAft>
          </a:pPr>
          <a:endParaRPr lang="en-US" sz="1300" b="1" kern="1200">
            <a:cs typeface="B Nazanin" panose="00000400000000000000" pitchFamily="2" charset="-78"/>
          </a:endParaRPr>
        </a:p>
        <a:p>
          <a:pPr lvl="0" algn="ctr" defTabSz="577850" rtl="1">
            <a:lnSpc>
              <a:spcPct val="90000"/>
            </a:lnSpc>
            <a:spcBef>
              <a:spcPct val="0"/>
            </a:spcBef>
            <a:spcAft>
              <a:spcPct val="35000"/>
            </a:spcAft>
          </a:pPr>
          <a:r>
            <a:rPr lang="ar-SA" sz="1300" b="1" kern="1200">
              <a:cs typeface="B Nazanin" panose="00000400000000000000" pitchFamily="2" charset="-78"/>
            </a:rPr>
            <a:t>ارزیابی و بازخورد</a:t>
          </a:r>
          <a:endParaRPr lang="en-US" sz="1300" b="1" kern="1200">
            <a:cs typeface="B Nazanin" panose="00000400000000000000" pitchFamily="2" charset="-78"/>
          </a:endParaRPr>
        </a:p>
      </dsp:txBody>
      <dsp:txXfrm>
        <a:off x="3506990" y="1723192"/>
        <a:ext cx="1168912" cy="1688852"/>
      </dsp:txXfrm>
    </dsp:sp>
    <dsp:sp modelId="{1E085DF7-9FDC-4E35-87E7-A8E5C0CF7383}">
      <dsp:nvSpPr>
        <dsp:cNvPr id="0" name=""/>
        <dsp:cNvSpPr/>
      </dsp:nvSpPr>
      <dsp:spPr>
        <a:xfrm>
          <a:off x="4675776" y="1321811"/>
          <a:ext cx="1648823" cy="919774"/>
        </a:xfrm>
        <a:prstGeom prst="rightArrow">
          <a:avLst>
            <a:gd name="adj1" fmla="val 50000"/>
            <a:gd name="adj2" fmla="val 5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254000" bIns="146014" numCol="1" spcCol="1270" anchor="ctr" anchorCtr="0">
          <a:noAutofit/>
        </a:bodyPr>
        <a:lstStyle/>
        <a:p>
          <a:pPr lvl="0" algn="ctr" defTabSz="577850" rtl="1">
            <a:lnSpc>
              <a:spcPct val="90000"/>
            </a:lnSpc>
            <a:spcBef>
              <a:spcPct val="0"/>
            </a:spcBef>
            <a:spcAft>
              <a:spcPct val="35000"/>
            </a:spcAft>
          </a:pPr>
          <a:r>
            <a:rPr lang="fa-IR" sz="1300" b="1" kern="1200">
              <a:cs typeface="B Nazanin" panose="00000400000000000000" pitchFamily="2" charset="-78"/>
            </a:rPr>
            <a:t>گام پنجم</a:t>
          </a:r>
          <a:endParaRPr lang="en-US" sz="1300" b="1" kern="1200">
            <a:cs typeface="B Nazanin" panose="00000400000000000000" pitchFamily="2" charset="-78"/>
          </a:endParaRPr>
        </a:p>
      </dsp:txBody>
      <dsp:txXfrm>
        <a:off x="4675776" y="1551755"/>
        <a:ext cx="1418880" cy="459887"/>
      </dsp:txXfrm>
    </dsp:sp>
    <dsp:sp modelId="{9CBAFFF2-70B9-4249-AC59-ACB8B390B148}">
      <dsp:nvSpPr>
        <dsp:cNvPr id="0" name=""/>
        <dsp:cNvSpPr/>
      </dsp:nvSpPr>
      <dsp:spPr>
        <a:xfrm>
          <a:off x="4675776" y="2029902"/>
          <a:ext cx="1168912" cy="1688852"/>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ctr" defTabSz="577850" rtl="1">
            <a:lnSpc>
              <a:spcPct val="90000"/>
            </a:lnSpc>
            <a:spcBef>
              <a:spcPct val="0"/>
            </a:spcBef>
            <a:spcAft>
              <a:spcPct val="35000"/>
            </a:spcAft>
          </a:pPr>
          <a:endParaRPr lang="fa-IR" sz="1300" b="1" kern="1200">
            <a:cs typeface="B Nazanin" panose="00000400000000000000" pitchFamily="2" charset="-78"/>
          </a:endParaRPr>
        </a:p>
        <a:p>
          <a:pPr lvl="0" algn="ctr" defTabSz="577850" rtl="1">
            <a:lnSpc>
              <a:spcPct val="90000"/>
            </a:lnSpc>
            <a:spcBef>
              <a:spcPct val="0"/>
            </a:spcBef>
            <a:spcAft>
              <a:spcPct val="35000"/>
            </a:spcAft>
          </a:pPr>
          <a:endParaRPr lang="fa-IR" sz="1300" b="1" kern="1200">
            <a:cs typeface="B Nazanin" panose="00000400000000000000" pitchFamily="2" charset="-78"/>
          </a:endParaRPr>
        </a:p>
        <a:p>
          <a:pPr lvl="0" algn="ctr" defTabSz="577850" rtl="1">
            <a:lnSpc>
              <a:spcPct val="90000"/>
            </a:lnSpc>
            <a:spcBef>
              <a:spcPct val="0"/>
            </a:spcBef>
            <a:spcAft>
              <a:spcPct val="35000"/>
            </a:spcAft>
          </a:pPr>
          <a:r>
            <a:rPr lang="fa-IR" sz="1300" b="1" kern="1200">
              <a:cs typeface="B Nazanin" panose="00000400000000000000" pitchFamily="2" charset="-78"/>
            </a:rPr>
            <a:t>ارزشیابی نهایی</a:t>
          </a:r>
          <a:endParaRPr lang="en-US" sz="1300" b="1" kern="1200">
            <a:cs typeface="B Nazanin" panose="00000400000000000000" pitchFamily="2" charset="-78"/>
          </a:endParaRPr>
        </a:p>
      </dsp:txBody>
      <dsp:txXfrm>
        <a:off x="4675776" y="2029902"/>
        <a:ext cx="1168912" cy="1688852"/>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9D3AFB-1241-4426-BE9E-BAF75F657874}" type="datetimeFigureOut">
              <a:rPr lang="en-US" smtClean="0"/>
              <a:t>1/19/2025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B23F86-0424-4FE7-8947-5AEFF5A45EB2}" type="slidenum">
              <a:rPr lang="en-US" smtClean="0"/>
              <a:t>‹#›</a:t>
            </a:fld>
            <a:endParaRPr lang="en-US"/>
          </a:p>
        </p:txBody>
      </p:sp>
    </p:spTree>
    <p:extLst>
      <p:ext uri="{BB962C8B-B14F-4D97-AF65-F5344CB8AC3E}">
        <p14:creationId xmlns:p14="http://schemas.microsoft.com/office/powerpoint/2010/main" val="175078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59078-AEFD-4114-950D-895528B1E1A5}"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472D05-B43B-4EED-9406-E89325115974}" type="slidenum">
              <a:rPr lang="en-US" smtClean="0"/>
              <a:t>‹#›</a:t>
            </a:fld>
            <a:endParaRPr lang="en-US"/>
          </a:p>
        </p:txBody>
      </p:sp>
    </p:spTree>
    <p:extLst>
      <p:ext uri="{BB962C8B-B14F-4D97-AF65-F5344CB8AC3E}">
        <p14:creationId xmlns:p14="http://schemas.microsoft.com/office/powerpoint/2010/main" val="25635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3040499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درک اصول اپیدمیولوژیک برای دانش آموزان تازه وارد می تواند انتزاعی و چالش برانگیز باشد.</a:t>
            </a:r>
            <a:r>
              <a:rPr lang="en-US" dirty="0"/>
              <a:t> </a:t>
            </a:r>
            <a:r>
              <a:rPr lang="fa-IR" dirty="0"/>
              <a:t>این موضوع به شدت بر تجزیه و تحلیل داده ها متکی است، که می تواند برای دانش آموزان ناآشنا با روش های آماری دلهره آور باشد.</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49571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درک اصول اپیدمیولوژیک برای دانش آموزان تازه وارد می تواند انتزاعی و چالش برانگیز باشد.</a:t>
            </a:r>
            <a:r>
              <a:rPr lang="en-US" dirty="0"/>
              <a:t> </a:t>
            </a:r>
            <a:r>
              <a:rPr lang="fa-IR" dirty="0"/>
              <a:t>این موضوع به شدت بر تجزیه و تحلیل داده ها متکی است، که می تواند برای دانش آموزان ناآشنا با روش های آماری دلهره آور باشد.</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42479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95350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37668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08125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44779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41076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69214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980775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درک اصول اپیدمیولوژیک برای دانش آموزان تازه وارد می تواند انتزاعی و چالش برانگیز باشد.</a:t>
            </a:r>
            <a:r>
              <a:rPr lang="en-US" dirty="0"/>
              <a:t> </a:t>
            </a:r>
            <a:r>
              <a:rPr lang="fa-IR" dirty="0"/>
              <a:t>این موضوع به شدت بر تجزیه و تحلیل داده ها متکی است، که می تواند برای دانش آموزان ناآشنا با روش های آماری دلهره آور باشد.</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68419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27B1D4-8D2A-4027-A5F8-0B2A1BF3B8B1}"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269503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27B1D4-8D2A-4027-A5F8-0B2A1BF3B8B1}"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61819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27B1D4-8D2A-4027-A5F8-0B2A1BF3B8B1}"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3066653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69273" y="0"/>
            <a:ext cx="12192000" cy="6858000"/>
          </a:xfrm>
          <a:prstGeom prst="rect">
            <a:avLst/>
          </a:prstGeom>
          <a:solidFill>
            <a:srgbClr val="FFFFFF"/>
          </a:solidFill>
          <a:ln/>
        </p:spPr>
      </p:sp>
    </p:spTree>
    <p:extLst>
      <p:ext uri="{BB962C8B-B14F-4D97-AF65-F5344CB8AC3E}">
        <p14:creationId xmlns:p14="http://schemas.microsoft.com/office/powerpoint/2010/main" val="842531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7673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842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3602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50049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EDED"/>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22571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27B1D4-8D2A-4027-A5F8-0B2A1BF3B8B1}"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334353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27B1D4-8D2A-4027-A5F8-0B2A1BF3B8B1}"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380288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27B1D4-8D2A-4027-A5F8-0B2A1BF3B8B1}"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133385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27B1D4-8D2A-4027-A5F8-0B2A1BF3B8B1}"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37904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27B1D4-8D2A-4027-A5F8-0B2A1BF3B8B1}"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944787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7B1D4-8D2A-4027-A5F8-0B2A1BF3B8B1}"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29037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27B1D4-8D2A-4027-A5F8-0B2A1BF3B8B1}"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221494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27B1D4-8D2A-4027-A5F8-0B2A1BF3B8B1}"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58D8F-5026-41E6-BC34-1FBDE64F2CF9}" type="slidenum">
              <a:rPr lang="en-US" smtClean="0"/>
              <a:t>‹#›</a:t>
            </a:fld>
            <a:endParaRPr lang="en-US"/>
          </a:p>
        </p:txBody>
      </p:sp>
    </p:spTree>
    <p:extLst>
      <p:ext uri="{BB962C8B-B14F-4D97-AF65-F5344CB8AC3E}">
        <p14:creationId xmlns:p14="http://schemas.microsoft.com/office/powerpoint/2010/main" val="222032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7B1D4-8D2A-4027-A5F8-0B2A1BF3B8B1}" type="datetimeFigureOut">
              <a:rPr lang="en-US" smtClean="0"/>
              <a:t>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58D8F-5026-41E6-BC34-1FBDE64F2CF9}" type="slidenum">
              <a:rPr lang="en-US" smtClean="0"/>
              <a:t>‹#›</a:t>
            </a:fld>
            <a:endParaRPr lang="en-US"/>
          </a:p>
        </p:txBody>
      </p:sp>
    </p:spTree>
    <p:extLst>
      <p:ext uri="{BB962C8B-B14F-4D97-AF65-F5344CB8AC3E}">
        <p14:creationId xmlns:p14="http://schemas.microsoft.com/office/powerpoint/2010/main" val="3025006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jp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diagramData" Target="../diagrams/data1.xml"/><Relationship Id="rId12" Type="http://schemas.openxmlformats.org/officeDocument/2006/relationships/image" Target="../media/image14.jfi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jpeg"/><Relationship Id="rId11" Type="http://schemas.microsoft.com/office/2007/relationships/diagramDrawing" Target="../diagrams/drawing1.xml"/><Relationship Id="rId5" Type="http://schemas.openxmlformats.org/officeDocument/2006/relationships/image" Target="../media/image12.png"/><Relationship Id="rId10" Type="http://schemas.openxmlformats.org/officeDocument/2006/relationships/diagramColors" Target="../diagrams/colors1.xml"/><Relationship Id="rId4" Type="http://schemas.openxmlformats.org/officeDocument/2006/relationships/notesSlide" Target="../notesSlides/notesSlide10.xml"/><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30.jfif"/><Relationship Id="rId4" Type="http://schemas.openxmlformats.org/officeDocument/2006/relationships/image" Target="../media/image29.jfif"/></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image" Target="../media/image34.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image" Target="../media/image11.jfi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fa-IR" b="1" dirty="0">
                <a:effectLst>
                  <a:outerShdw blurRad="38100" dist="38100" dir="2700000" algn="tl">
                    <a:srgbClr val="000000">
                      <a:alpha val="43137"/>
                    </a:srgbClr>
                  </a:outerShdw>
                </a:effectLst>
                <a:cs typeface="B Nazanin" panose="00000400000000000000" pitchFamily="2" charset="-78"/>
              </a:rPr>
              <a:t>بسم الله الرحمن الرحیم</a:t>
            </a:r>
            <a:endParaRPr lang="en-US" b="1" dirty="0">
              <a:effectLst>
                <a:outerShdw blurRad="38100" dist="38100" dir="2700000" algn="tl">
                  <a:srgbClr val="000000">
                    <a:alpha val="43137"/>
                  </a:srgbClr>
                </a:outerShdw>
              </a:effectLst>
              <a:cs typeface="B Nazanin" panose="00000400000000000000" pitchFamily="2" charset="-78"/>
            </a:endParaRPr>
          </a:p>
        </p:txBody>
      </p:sp>
      <p:sp>
        <p:nvSpPr>
          <p:cNvPr id="6" name="Subtitle 5"/>
          <p:cNvSpPr>
            <a:spLocks noGrp="1"/>
          </p:cNvSpPr>
          <p:nvPr>
            <p:ph type="subTitle" idx="1"/>
          </p:nvPr>
        </p:nvSpPr>
        <p:spPr/>
        <p:txBody>
          <a:bodyPr/>
          <a:lstStyle/>
          <a:p>
            <a:endParaRPr lang="en-US"/>
          </a:p>
        </p:txBody>
      </p:sp>
      <p:pic>
        <p:nvPicPr>
          <p:cNvPr id="7" name="Picture 2" descr="اخبار &gt; فراخوان شانزدهمین جشنواره آموزشی شهید مطهری - دانشگاه علوم ..."/>
          <p:cNvPicPr>
            <a:picLocks noChangeAspect="1" noChangeArrowheads="1"/>
          </p:cNvPicPr>
          <p:nvPr/>
        </p:nvPicPr>
        <p:blipFill rotWithShape="1">
          <a:blip r:embed="rId6">
            <a:extLst>
              <a:ext uri="{28A0092B-C50C-407E-A947-70E740481C1C}">
                <a14:useLocalDpi xmlns:a14="http://schemas.microsoft.com/office/drawing/2010/main" val="0"/>
              </a:ext>
            </a:extLst>
          </a:blip>
          <a:srcRect t="15031"/>
          <a:stretch/>
        </p:blipFill>
        <p:spPr bwMode="auto">
          <a:xfrm>
            <a:off x="3985346" y="3985057"/>
            <a:ext cx="4493636" cy="254548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44500" y="5727700"/>
            <a:ext cx="458788" cy="458788"/>
          </a:xfrm>
          <a:prstGeom prst="rect">
            <a:avLst/>
          </a:prstGeom>
          <a:solidFill>
            <a:srgbClr val="002060"/>
          </a:solidFill>
        </p:spPr>
      </p:pic>
    </p:spTree>
    <p:extLst>
      <p:ext uri="{BB962C8B-B14F-4D97-AF65-F5344CB8AC3E}">
        <p14:creationId xmlns:p14="http://schemas.microsoft.com/office/powerpoint/2010/main" val="4019900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10596" y="2738052"/>
            <a:ext cx="2337395" cy="292199"/>
          </a:xfrm>
          <a:prstGeom prst="rect">
            <a:avLst/>
          </a:prstGeom>
          <a:noFill/>
          <a:ln/>
        </p:spPr>
        <p:txBody>
          <a:bodyPr wrap="none" lIns="0" tIns="0" rIns="0" bIns="0" rtlCol="0" anchor="t"/>
          <a:lstStyle/>
          <a:p>
            <a:pPr>
              <a:lnSpc>
                <a:spcPts val="2292"/>
              </a:lnSpc>
            </a:pPr>
            <a:endParaRPr lang="en-US" sz="1833" dirty="0">
              <a:latin typeface="Times New Roman" panose="02020603050405020304" pitchFamily="18" charset="0"/>
              <a:cs typeface="Times New Roman" panose="02020603050405020304" pitchFamily="18" charset="0"/>
            </a:endParaRPr>
          </a:p>
        </p:txBody>
      </p:sp>
      <p:sp>
        <p:nvSpPr>
          <p:cNvPr id="4" name="Text 2"/>
          <p:cNvSpPr/>
          <p:nvPr/>
        </p:nvSpPr>
        <p:spPr>
          <a:xfrm>
            <a:off x="590523" y="1139588"/>
            <a:ext cx="5125244" cy="2359990"/>
          </a:xfrm>
          <a:prstGeom prst="rect">
            <a:avLst/>
          </a:prstGeom>
          <a:noFill/>
          <a:ln/>
        </p:spPr>
        <p:txBody>
          <a:bodyPr wrap="square" lIns="0" tIns="0" rIns="0" bIns="0" rtlCol="0" anchor="t"/>
          <a:lstStyle/>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مروری بر تأثیر بازی‌های جدی بر دانشجویان علوم پزشکی نشان می‌دهد که این بازی‌ها می‌توانند به‌عنوان ابزارهای مؤثر در یادگیری و توسعه مهارت‌های بالینی عمل کنند. بعلاوه، بازی‌های جدی به تقویت یادگیری مفاهیم پیچیده، بهبود نمرات دروس تئوری، افزایش انگیزه یادگیری و کاهش خطاهای بالینی کمک می‌کنند. همچنین، فناوری‌های شبیه‌سازی آموزشی، به‌ویژه از طریق استفاده از بازی‌ها، توانمندی‌های بالینی کارکنان سلامت را به‌طور قابل توجهی افزایش می‌دهد. بازی‌های آموزشی می‌توانند به توسعه تعامل و همکاری بین دانشجویان، افزایش روحیه همکاری و ارتباطات، و کاهش استرس و ارتقاء انگیزه آن‌ها کمک کنند.  به‌این‌ترتیب، نتایج تحقیقات علمی نشان‌دهنده تأثیر مثبت بازی‌های جدی بر یادگیری و توسعه مهارت‌های دانشجویان علوم پزشکی است.</a:t>
            </a:r>
          </a:p>
          <a:p>
            <a:pPr algn="r" rtl="1">
              <a:lnSpc>
                <a:spcPts val="2417"/>
              </a:lnSpc>
            </a:pPr>
            <a:endParaRPr lang="fa-IR" dirty="0">
              <a:latin typeface="Times New Roman" panose="02020603050405020304" pitchFamily="18" charset="0"/>
              <a:ea typeface="Source Sans Pro" pitchFamily="34" charset="-122"/>
              <a:cs typeface="B Nazanin" panose="00000400000000000000" pitchFamily="2" charset="-78"/>
            </a:endParaRPr>
          </a:p>
          <a:p>
            <a:pPr algn="r" rtl="1">
              <a:lnSpc>
                <a:spcPts val="2417"/>
              </a:lnSpc>
            </a:pPr>
            <a:endParaRPr lang="fa-IR" dirty="0">
              <a:latin typeface="Times New Roman" panose="02020603050405020304" pitchFamily="18" charset="0"/>
              <a:ea typeface="Source Sans Pro" pitchFamily="34" charset="-122"/>
              <a:cs typeface="B Nazanin" panose="00000400000000000000" pitchFamily="2" charset="-78"/>
            </a:endParaRPr>
          </a:p>
        </p:txBody>
      </p:sp>
      <p:sp>
        <p:nvSpPr>
          <p:cNvPr id="5" name="Text 3"/>
          <p:cNvSpPr/>
          <p:nvPr/>
        </p:nvSpPr>
        <p:spPr>
          <a:xfrm>
            <a:off x="5141607" y="556805"/>
            <a:ext cx="2404864" cy="292199"/>
          </a:xfrm>
          <a:prstGeom prst="rect">
            <a:avLst/>
          </a:prstGeom>
          <a:noFill/>
          <a:ln/>
        </p:spPr>
        <p:txBody>
          <a:bodyPr wrap="none" lIns="0" tIns="0" rIns="0" bIns="0" rtlCol="0" anchor="t"/>
          <a:lstStyle/>
          <a:p>
            <a:pPr algn="r" rtl="1">
              <a:lnSpc>
                <a:spcPts val="2417"/>
              </a:lnSpc>
            </a:pPr>
            <a:r>
              <a:rPr lang="fa-IR" sz="2000" b="1" dirty="0">
                <a:latin typeface="Times New Roman" panose="02020603050405020304" pitchFamily="18" charset="0"/>
                <a:ea typeface="Source Sans Pro" pitchFamily="34" charset="-122"/>
                <a:cs typeface="B Nazanin" panose="00000400000000000000" pitchFamily="2" charset="-78"/>
              </a:rPr>
              <a:t>مرور تجربيات و شواهد داخلی</a:t>
            </a:r>
            <a:endParaRPr lang="en-US" sz="2000" b="1" dirty="0">
              <a:latin typeface="Times New Roman" panose="02020603050405020304" pitchFamily="18" charset="0"/>
              <a:ea typeface="Source Sans Pro" pitchFamily="34" charset="-122"/>
              <a:cs typeface="B Nazanin" panose="00000400000000000000" pitchFamily="2" charset="-78"/>
            </a:endParaRPr>
          </a:p>
        </p:txBody>
      </p:sp>
      <p:sp>
        <p:nvSpPr>
          <p:cNvPr id="6" name="Text 4"/>
          <p:cNvSpPr/>
          <p:nvPr/>
        </p:nvSpPr>
        <p:spPr>
          <a:xfrm>
            <a:off x="6344039" y="1370186"/>
            <a:ext cx="5125244" cy="2359990"/>
          </a:xfrm>
          <a:prstGeom prst="rect">
            <a:avLst/>
          </a:prstGeom>
          <a:noFill/>
          <a:ln/>
        </p:spPr>
        <p:txBody>
          <a:bodyPr wrap="square" lIns="0" tIns="0" rIns="0" bIns="0" rtlCol="0" anchor="t"/>
          <a:lstStyle/>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گرچه محققان ایرانی به انتشار مقالات در مورد اثربخشی بازی های جدی در  آموزش پرداخته بودند اما مطالعات به صورت مداخله ای در ایران در اجرای بازی جدی برای آموزش، تعداد محدودی داشت </a:t>
            </a:r>
          </a:p>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 در مجموع مطالعات پژوهشگران ایرانی نشان داده‌اند که استفاده از بازی در آموزش نسبت به آموزش سنتی می‌تواند منجر به مشارکت دانشجویان، افزایش دانش، مهارت‌ها و رضایت در مقایسه با آموزش سنتی  و همچنین باعث افزایش تعامل و مشارکت دانشجویان و لذت‌بردن آن‌ها از کلاس درس می‌شوند. </a:t>
            </a:r>
          </a:p>
        </p:txBody>
      </p:sp>
      <p:sp>
        <p:nvSpPr>
          <p:cNvPr id="7" name="Rectangle 6"/>
          <p:cNvSpPr/>
          <p:nvPr/>
        </p:nvSpPr>
        <p:spPr>
          <a:xfrm>
            <a:off x="10519104" y="6262415"/>
            <a:ext cx="1567793" cy="5342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Rectangle 1"/>
          <p:cNvSpPr/>
          <p:nvPr/>
        </p:nvSpPr>
        <p:spPr>
          <a:xfrm>
            <a:off x="0" y="4565065"/>
            <a:ext cx="7583055" cy="2292935"/>
          </a:xfrm>
          <a:prstGeom prst="rect">
            <a:avLst/>
          </a:prstGeom>
        </p:spPr>
        <p:txBody>
          <a:bodyPr wrap="square">
            <a:spAutoFit/>
          </a:bodyPr>
          <a:lstStyle/>
          <a:p>
            <a:pPr lvl="0" algn="r" rtl="1"/>
            <a:r>
              <a:rPr lang="ar-SA" sz="1100" b="1" dirty="0"/>
              <a:t>مصلی نژاد, رعیت دوست, عبیری, بهره بر. طراحی، اجرا و ارزشیابی شبیه سازی درس طب اورژانس در قالب بازی جدی. مجله علوم پزشکی پارس. 2024 </a:t>
            </a:r>
            <a:r>
              <a:rPr lang="en-US" sz="1100" b="1" dirty="0"/>
              <a:t>21;22(3).</a:t>
            </a:r>
            <a:r>
              <a:rPr lang="ar-SA" sz="1100" b="1" dirty="0"/>
              <a:t>‎</a:t>
            </a:r>
            <a:endParaRPr lang="en-US" sz="1100" b="1" dirty="0"/>
          </a:p>
          <a:p>
            <a:pPr lvl="0" algn="r" rtl="1"/>
            <a:r>
              <a:rPr lang="ar-SA" sz="1100" b="1" dirty="0"/>
              <a:t>یزدانی مهدیه، فارسی زهرا، نظام زاده مریم. مقایسه تأثیر آموزش احیای قلبی ریوی به روش بازی جدی در بستر گوشی هوشمند و شبیه‌سازی بر نگرش دانشجویان پرستاری دانشگاه علوم پزشکی آجا. علوم مراقبتی نظامی. ۱۳۹۷; ۵ (۲) :۹۵-۱۰۳</a:t>
            </a:r>
            <a:endParaRPr lang="en-US" sz="1100" b="1" dirty="0"/>
          </a:p>
          <a:p>
            <a:pPr lvl="0" algn="r" rtl="1"/>
            <a:r>
              <a:rPr lang="en-US" sz="1100" b="1" dirty="0" err="1"/>
              <a:t>Mansoory</a:t>
            </a:r>
            <a:r>
              <a:rPr lang="en-US" sz="1100" b="1" dirty="0"/>
              <a:t> MS, </a:t>
            </a:r>
            <a:r>
              <a:rPr lang="en-US" sz="1100" b="1" dirty="0" err="1"/>
              <a:t>Khazaei</a:t>
            </a:r>
            <a:r>
              <a:rPr lang="en-US" sz="1100" b="1" dirty="0"/>
              <a:t> MR, </a:t>
            </a:r>
            <a:r>
              <a:rPr lang="en-US" sz="1100" b="1" dirty="0" err="1"/>
              <a:t>Azizi</a:t>
            </a:r>
            <a:r>
              <a:rPr lang="en-US" sz="1100" b="1" dirty="0"/>
              <a:t> SM, </a:t>
            </a:r>
            <a:r>
              <a:rPr lang="en-US" sz="1100" b="1" dirty="0" err="1"/>
              <a:t>Niromand</a:t>
            </a:r>
            <a:r>
              <a:rPr lang="en-US" sz="1100" b="1" dirty="0"/>
              <a:t> E. Comparison of the effectiveness of lecture instruction and virtual reality-based serious gaming instruction on the medical students’ learning outcome about approach to coma. BMC medical education. 2021;21:1-7.</a:t>
            </a:r>
          </a:p>
          <a:p>
            <a:pPr lvl="0" algn="r" rtl="1"/>
            <a:r>
              <a:rPr lang="en-US" sz="1100" b="1" dirty="0"/>
              <a:t>Akbari F, </a:t>
            </a:r>
            <a:r>
              <a:rPr lang="en-US" sz="1100" b="1" dirty="0" err="1"/>
              <a:t>Nasiri</a:t>
            </a:r>
            <a:r>
              <a:rPr lang="en-US" sz="1100" b="1" dirty="0"/>
              <a:t> M, </a:t>
            </a:r>
            <a:r>
              <a:rPr lang="en-US" sz="1100" b="1" dirty="0" err="1"/>
              <a:t>Rashidi</a:t>
            </a:r>
            <a:r>
              <a:rPr lang="en-US" sz="1100" b="1" dirty="0"/>
              <a:t> N, </a:t>
            </a:r>
            <a:r>
              <a:rPr lang="en-US" sz="1100" b="1" dirty="0" err="1"/>
              <a:t>Zonoori</a:t>
            </a:r>
            <a:r>
              <a:rPr lang="en-US" sz="1100" b="1" dirty="0"/>
              <a:t> S, </a:t>
            </a:r>
            <a:r>
              <a:rPr lang="en-US" sz="1100" b="1" dirty="0" err="1"/>
              <a:t>Amirmohseni</a:t>
            </a:r>
            <a:r>
              <a:rPr lang="en-US" sz="1100" b="1" dirty="0"/>
              <a:t> L, </a:t>
            </a:r>
            <a:r>
              <a:rPr lang="en-US" sz="1100" b="1" dirty="0" err="1"/>
              <a:t>Eslami</a:t>
            </a:r>
            <a:r>
              <a:rPr lang="en-US" sz="1100" b="1" dirty="0"/>
              <a:t> J, </a:t>
            </a:r>
            <a:r>
              <a:rPr lang="en-US" sz="1100" b="1" dirty="0" err="1"/>
              <a:t>Torabizadeh</a:t>
            </a:r>
            <a:r>
              <a:rPr lang="en-US" sz="1100" b="1" dirty="0"/>
              <a:t> C, </a:t>
            </a:r>
            <a:r>
              <a:rPr lang="en-US" sz="1100" b="1" dirty="0" err="1"/>
              <a:t>Havaeji</a:t>
            </a:r>
            <a:r>
              <a:rPr lang="en-US" sz="1100" b="1" dirty="0"/>
              <a:t> FS, </a:t>
            </a:r>
            <a:r>
              <a:rPr lang="en-US" sz="1100" b="1" dirty="0" err="1"/>
              <a:t>Bigdeli</a:t>
            </a:r>
            <a:r>
              <a:rPr lang="en-US" sz="1100" b="1" dirty="0"/>
              <a:t> </a:t>
            </a:r>
            <a:r>
              <a:rPr lang="en-US" sz="1100" b="1" dirty="0" err="1"/>
              <a:t>Shamloo</a:t>
            </a:r>
            <a:r>
              <a:rPr lang="en-US" sz="1100" b="1" dirty="0"/>
              <a:t> MB, </a:t>
            </a:r>
            <a:r>
              <a:rPr lang="en-US" sz="1100" b="1" dirty="0" err="1"/>
              <a:t>Paim</a:t>
            </a:r>
            <a:r>
              <a:rPr lang="en-US" sz="1100" b="1" dirty="0"/>
              <a:t> CP, </a:t>
            </a:r>
            <a:r>
              <a:rPr lang="en-US" sz="1100" b="1" dirty="0" err="1"/>
              <a:t>Naghibeiranvand</a:t>
            </a:r>
            <a:r>
              <a:rPr lang="en-US" sz="1100" b="1" dirty="0"/>
              <a:t> M. Comparison of the effects of virtual training by serious game and lecture on operating room novices’ knowledge and performance about surgical instruments setup: a multi-center, two-arm study. BMC Medical Education. 2022;22(1):268.</a:t>
            </a:r>
          </a:p>
          <a:p>
            <a:pPr algn="r" rtl="1"/>
            <a:r>
              <a:rPr lang="fa-IR" sz="1100" b="1" dirty="0"/>
              <a:t>رئوف رحیمی, عزیزی, شادی, جاویدی نژاد, صادقی. بررسی اثربخشی بازی های جدی در آموزش معماری و فرایند یادگیری دانشجویان طراحی معماری دو کارشناسی. معماری و شهرسازی آرمان شهر. 2021 </a:t>
            </a:r>
            <a:r>
              <a:rPr lang="en-US" sz="1100" b="1" dirty="0"/>
              <a:t>Nov 22;14(36):51-63.‎</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2174" y="6189326"/>
            <a:ext cx="487363" cy="487363"/>
          </a:xfrm>
          <a:prstGeom prst="rect">
            <a:avLst/>
          </a:prstGeom>
          <a:solidFill>
            <a:srgbClr val="002060"/>
          </a:solidFill>
        </p:spPr>
      </p:pic>
    </p:spTree>
    <p:extLst>
      <p:ext uri="{BB962C8B-B14F-4D97-AF65-F5344CB8AC3E}">
        <p14:creationId xmlns:p14="http://schemas.microsoft.com/office/powerpoint/2010/main" val="1248786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0" y="0"/>
            <a:ext cx="4572000" cy="6858000"/>
          </a:xfrm>
          <a:prstGeom prst="rect">
            <a:avLst/>
          </a:prstGeom>
        </p:spPr>
      </p:pic>
      <p:sp>
        <p:nvSpPr>
          <p:cNvPr id="3" name="Text 0"/>
          <p:cNvSpPr/>
          <p:nvPr/>
        </p:nvSpPr>
        <p:spPr>
          <a:xfrm>
            <a:off x="7373450" y="997370"/>
            <a:ext cx="1430717" cy="515125"/>
          </a:xfrm>
          <a:prstGeom prst="rect">
            <a:avLst/>
          </a:prstGeom>
          <a:noFill/>
          <a:ln/>
        </p:spPr>
        <p:txBody>
          <a:bodyPr wrap="square" lIns="0" tIns="0" rIns="0" bIns="0" rtlCol="0" anchor="t"/>
          <a:lstStyle/>
          <a:p>
            <a:pPr algn="r" rtl="1">
              <a:lnSpc>
                <a:spcPts val="4333"/>
              </a:lnSpc>
            </a:pPr>
            <a:r>
              <a:rPr lang="fa-IR" sz="2400" b="1" dirty="0">
                <a:solidFill>
                  <a:srgbClr val="C00000"/>
                </a:solidFill>
                <a:cs typeface="B Nazanin" panose="00000400000000000000" pitchFamily="2" charset="-78"/>
              </a:rPr>
              <a:t>شرح فعاليت </a:t>
            </a:r>
            <a:endParaRPr lang="en-US" sz="4000" b="1" dirty="0">
              <a:solidFill>
                <a:srgbClr val="C00000"/>
              </a:solidFill>
              <a:latin typeface="Times New Roman" panose="02020603050405020304" pitchFamily="18" charset="0"/>
              <a:cs typeface="B Nazanin" panose="00000400000000000000" pitchFamily="2" charset="-78"/>
            </a:endParaRPr>
          </a:p>
        </p:txBody>
      </p:sp>
      <p:sp>
        <p:nvSpPr>
          <p:cNvPr id="13" name="Rectangle 12"/>
          <p:cNvSpPr/>
          <p:nvPr/>
        </p:nvSpPr>
        <p:spPr>
          <a:xfrm>
            <a:off x="10519104" y="6262415"/>
            <a:ext cx="1567793" cy="5342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147828847"/>
              </p:ext>
            </p:extLst>
          </p:nvPr>
        </p:nvGraphicFramePr>
        <p:xfrm>
          <a:off x="4765964" y="2105891"/>
          <a:ext cx="6834908" cy="3380212"/>
        </p:xfrm>
        <a:graphic>
          <a:graphicData uri="http://schemas.openxmlformats.org/drawingml/2006/table">
            <a:tbl>
              <a:tblPr rtl="1" firstRow="1" firstCol="1" bandRow="1">
                <a:tableStyleId>{5C22544A-7EE6-4342-B048-85BDC9FD1C3A}</a:tableStyleId>
              </a:tblPr>
              <a:tblGrid>
                <a:gridCol w="2198254">
                  <a:extLst>
                    <a:ext uri="{9D8B030D-6E8A-4147-A177-3AD203B41FA5}">
                      <a16:colId xmlns:a16="http://schemas.microsoft.com/office/drawing/2014/main" val="3967716149"/>
                    </a:ext>
                  </a:extLst>
                </a:gridCol>
                <a:gridCol w="4636654">
                  <a:extLst>
                    <a:ext uri="{9D8B030D-6E8A-4147-A177-3AD203B41FA5}">
                      <a16:colId xmlns:a16="http://schemas.microsoft.com/office/drawing/2014/main" val="4052438216"/>
                    </a:ext>
                  </a:extLst>
                </a:gridCol>
              </a:tblGrid>
              <a:tr h="1144283">
                <a:tc rowSpan="4">
                  <a:txBody>
                    <a:bodyPr/>
                    <a:lstStyle/>
                    <a:p>
                      <a:pPr algn="justLow" rtl="1">
                        <a:lnSpc>
                          <a:spcPct val="115000"/>
                        </a:lnSpc>
                        <a:spcAft>
                          <a:spcPts val="1000"/>
                        </a:spcAft>
                      </a:pPr>
                      <a:r>
                        <a:rPr lang="en-US" sz="2000" b="1" dirty="0">
                          <a:solidFill>
                            <a:schemeClr val="tx1"/>
                          </a:solidFill>
                          <a:effectLst/>
                          <a:cs typeface="B Nazanin" panose="00000400000000000000" pitchFamily="2" charset="-78"/>
                        </a:rPr>
                        <a:t> </a:t>
                      </a:r>
                      <a:endParaRPr lang="en-US" sz="1400" b="1" dirty="0">
                        <a:solidFill>
                          <a:schemeClr val="tx1"/>
                        </a:solidFill>
                        <a:effectLst/>
                        <a:cs typeface="B Nazanin" panose="00000400000000000000" pitchFamily="2" charset="-78"/>
                      </a:endParaRPr>
                    </a:p>
                    <a:p>
                      <a:pPr algn="justLow" rtl="1">
                        <a:lnSpc>
                          <a:spcPct val="115000"/>
                        </a:lnSpc>
                        <a:spcAft>
                          <a:spcPts val="1000"/>
                        </a:spcAft>
                      </a:pPr>
                      <a:r>
                        <a:rPr lang="ar-SA" sz="2000" b="1" dirty="0">
                          <a:solidFill>
                            <a:schemeClr val="tx1"/>
                          </a:solidFill>
                          <a:effectLst/>
                          <a:cs typeface="B Nazanin" panose="00000400000000000000" pitchFamily="2" charset="-78"/>
                        </a:rPr>
                        <a:t>مراحـل فرآینـد </a:t>
                      </a:r>
                      <a:endParaRPr lang="en-US" sz="1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15000"/>
                        </a:lnSpc>
                        <a:spcAft>
                          <a:spcPts val="1000"/>
                        </a:spcAft>
                      </a:pPr>
                      <a:r>
                        <a:rPr lang="ar-SA" sz="2000" b="1" dirty="0">
                          <a:solidFill>
                            <a:schemeClr val="tx1"/>
                          </a:solidFill>
                          <a:effectLst/>
                          <a:cs typeface="B Nazanin" panose="00000400000000000000" pitchFamily="2" charset="-78"/>
                        </a:rPr>
                        <a:t>فـاز اول: نیازسـنجی </a:t>
                      </a:r>
                      <a:r>
                        <a:rPr lang="fa-IR" sz="2000" b="1" dirty="0">
                          <a:solidFill>
                            <a:schemeClr val="tx1"/>
                          </a:solidFill>
                          <a:effectLst/>
                          <a:cs typeface="B Nazanin" panose="00000400000000000000" pitchFamily="2" charset="-78"/>
                        </a:rPr>
                        <a:t>و تحليل موقعيت </a:t>
                      </a:r>
                      <a:endParaRPr lang="en-US" sz="1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chemeClr val="accent1">
                        <a:lumMod val="20000"/>
                        <a:lumOff val="80000"/>
                      </a:schemeClr>
                    </a:solidFill>
                  </a:tcPr>
                </a:tc>
                <a:extLst>
                  <a:ext uri="{0D108BD9-81ED-4DB2-BD59-A6C34878D82A}">
                    <a16:rowId xmlns:a16="http://schemas.microsoft.com/office/drawing/2014/main" val="3968878464"/>
                  </a:ext>
                </a:extLst>
              </a:tr>
              <a:tr h="770610">
                <a:tc vMerge="1">
                  <a:txBody>
                    <a:bodyPr/>
                    <a:lstStyle/>
                    <a:p>
                      <a:endParaRPr lang="en-US"/>
                    </a:p>
                  </a:txBody>
                  <a:tcPr/>
                </a:tc>
                <a:tc>
                  <a:txBody>
                    <a:bodyPr/>
                    <a:lstStyle/>
                    <a:p>
                      <a:pPr algn="justLow" rtl="1">
                        <a:lnSpc>
                          <a:spcPct val="115000"/>
                        </a:lnSpc>
                        <a:spcAft>
                          <a:spcPts val="1000"/>
                        </a:spcAft>
                      </a:pPr>
                      <a:r>
                        <a:rPr lang="ar-SA" sz="2000" b="1">
                          <a:solidFill>
                            <a:schemeClr val="tx1"/>
                          </a:solidFill>
                          <a:effectLst/>
                          <a:cs typeface="B Nazanin" panose="00000400000000000000" pitchFamily="2" charset="-78"/>
                        </a:rPr>
                        <a:t> فـاز دوم: آماده سازی، طراحـی </a:t>
                      </a:r>
                      <a:r>
                        <a:rPr lang="fa-IR" sz="2000" b="1">
                          <a:solidFill>
                            <a:schemeClr val="tx1"/>
                          </a:solidFill>
                          <a:effectLst/>
                          <a:cs typeface="B Nazanin" panose="00000400000000000000" pitchFamily="2" charset="-78"/>
                        </a:rPr>
                        <a:t>متد</a:t>
                      </a:r>
                      <a:endParaRPr lang="en-US" sz="14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07700566"/>
                  </a:ext>
                </a:extLst>
              </a:tr>
              <a:tr h="782186">
                <a:tc vMerge="1">
                  <a:txBody>
                    <a:bodyPr/>
                    <a:lstStyle/>
                    <a:p>
                      <a:endParaRPr lang="en-US"/>
                    </a:p>
                  </a:txBody>
                  <a:tcPr/>
                </a:tc>
                <a:tc>
                  <a:txBody>
                    <a:bodyPr/>
                    <a:lstStyle/>
                    <a:p>
                      <a:pPr algn="justLow" rtl="1">
                        <a:lnSpc>
                          <a:spcPct val="115000"/>
                        </a:lnSpc>
                        <a:spcAft>
                          <a:spcPts val="1000"/>
                        </a:spcAft>
                      </a:pPr>
                      <a:r>
                        <a:rPr lang="ar-SA" sz="2000" b="1">
                          <a:solidFill>
                            <a:schemeClr val="tx1"/>
                          </a:solidFill>
                          <a:effectLst/>
                          <a:cs typeface="B Nazanin" panose="00000400000000000000" pitchFamily="2" charset="-78"/>
                        </a:rPr>
                        <a:t>فـاز سوم: اجـرا( پایلوت، ارزیابی و ارتقا). </a:t>
                      </a:r>
                      <a:endParaRPr lang="en-US" sz="14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3750561"/>
                  </a:ext>
                </a:extLst>
              </a:tr>
              <a:tr h="683133">
                <a:tc vMerge="1">
                  <a:txBody>
                    <a:bodyPr/>
                    <a:lstStyle/>
                    <a:p>
                      <a:endParaRPr lang="en-US"/>
                    </a:p>
                  </a:txBody>
                  <a:tcPr/>
                </a:tc>
                <a:tc>
                  <a:txBody>
                    <a:bodyPr/>
                    <a:lstStyle/>
                    <a:p>
                      <a:pPr algn="justLow" rtl="1">
                        <a:lnSpc>
                          <a:spcPct val="115000"/>
                        </a:lnSpc>
                        <a:spcAft>
                          <a:spcPts val="1000"/>
                        </a:spcAft>
                      </a:pPr>
                      <a:r>
                        <a:rPr lang="ar-SA" sz="2000" b="1" dirty="0">
                          <a:solidFill>
                            <a:schemeClr val="tx1"/>
                          </a:solidFill>
                          <a:effectLst/>
                          <a:cs typeface="B Nazanin" panose="00000400000000000000" pitchFamily="2" charset="-78"/>
                        </a:rPr>
                        <a:t>فـاز چهارم: ارزشـیابی و گزارش و معرفی فرآیند</a:t>
                      </a:r>
                      <a:endParaRPr lang="en-US" sz="1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2643061157"/>
                  </a:ext>
                </a:extLst>
              </a:tr>
            </a:tbl>
          </a:graphicData>
        </a:graphic>
      </p:graphicFrame>
      <p:pic>
        <p:nvPicPr>
          <p:cNvPr id="17" name="Content Placeholder 4">
            <a:extLst>
              <a:ext uri="{FF2B5EF4-FFF2-40B4-BE49-F238E27FC236}">
                <a16:creationId xmlns:a16="http://schemas.microsoft.com/office/drawing/2014/main" id="{CFA06AE9-1474-B180-29E5-70294B15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9246"/>
          <a:stretch/>
        </p:blipFill>
        <p:spPr>
          <a:xfrm flipH="1">
            <a:off x="-138544" y="2321433"/>
            <a:ext cx="4710544" cy="3072603"/>
          </a:xfrm>
          <a:prstGeom prst="rect">
            <a:avLst/>
          </a:prstGeom>
        </p:spPr>
      </p:pic>
      <p:pic>
        <p:nvPicPr>
          <p:cNvPr id="18" name="Content Placeholder 4">
            <a:extLst>
              <a:ext uri="{FF2B5EF4-FFF2-40B4-BE49-F238E27FC236}">
                <a16:creationId xmlns:a16="http://schemas.microsoft.com/office/drawing/2014/main" id="{FC0ED1CF-1524-568B-EBBD-34ED74CDC2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958" y="2459814"/>
            <a:ext cx="1040767" cy="1040767"/>
          </a:xfrm>
          <a:prstGeom prst="rect">
            <a:avLst/>
          </a:prstGeom>
          <a:ln>
            <a:noFill/>
          </a:ln>
          <a:effectLst>
            <a:softEdge rad="1125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41680" y="6079499"/>
            <a:ext cx="487363" cy="487363"/>
          </a:xfrm>
          <a:prstGeom prst="rect">
            <a:avLst/>
          </a:prstGeom>
          <a:solidFill>
            <a:srgbClr val="002060"/>
          </a:solidFill>
        </p:spPr>
      </p:pic>
    </p:spTree>
    <p:extLst>
      <p:ext uri="{BB962C8B-B14F-4D97-AF65-F5344CB8AC3E}">
        <p14:creationId xmlns:p14="http://schemas.microsoft.com/office/powerpoint/2010/main" val="489427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0" y="0"/>
            <a:ext cx="4572000" cy="6858000"/>
          </a:xfrm>
          <a:prstGeom prst="rect">
            <a:avLst/>
          </a:prstGeom>
        </p:spPr>
      </p:pic>
      <p:pic>
        <p:nvPicPr>
          <p:cNvPr id="1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71980" y="2918691"/>
            <a:ext cx="3423215" cy="2567412"/>
          </a:xfrm>
          <a:prstGeom prst="rect">
            <a:avLst/>
          </a:prstGeom>
        </p:spPr>
      </p:pic>
      <p:graphicFrame>
        <p:nvGraphicFramePr>
          <p:cNvPr id="16" name="Diagram 15"/>
          <p:cNvGraphicFramePr/>
          <p:nvPr>
            <p:extLst>
              <p:ext uri="{D42A27DB-BD31-4B8C-83A1-F6EECF244321}">
                <p14:modId xmlns:p14="http://schemas.microsoft.com/office/powerpoint/2010/main" val="2427156377"/>
              </p:ext>
            </p:extLst>
          </p:nvPr>
        </p:nvGraphicFramePr>
        <p:xfrm>
          <a:off x="5209309" y="1838927"/>
          <a:ext cx="6324600" cy="38137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Rectangle 16"/>
          <p:cNvSpPr/>
          <p:nvPr/>
        </p:nvSpPr>
        <p:spPr>
          <a:xfrm>
            <a:off x="10123056" y="6419273"/>
            <a:ext cx="1995054"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Text 0"/>
          <p:cNvSpPr/>
          <p:nvPr/>
        </p:nvSpPr>
        <p:spPr>
          <a:xfrm>
            <a:off x="7373450" y="166097"/>
            <a:ext cx="1430717" cy="515125"/>
          </a:xfrm>
          <a:prstGeom prst="rect">
            <a:avLst/>
          </a:prstGeom>
          <a:noFill/>
          <a:ln/>
        </p:spPr>
        <p:txBody>
          <a:bodyPr wrap="square" lIns="0" tIns="0" rIns="0" bIns="0" rtlCol="0" anchor="t"/>
          <a:lstStyle/>
          <a:p>
            <a:pPr algn="r" rtl="1">
              <a:lnSpc>
                <a:spcPts val="4333"/>
              </a:lnSpc>
            </a:pPr>
            <a:r>
              <a:rPr lang="fa-IR" sz="2400" b="1" dirty="0">
                <a:cs typeface="B Nazanin" panose="00000400000000000000" pitchFamily="2" charset="-78"/>
              </a:rPr>
              <a:t>شرح فعاليت </a:t>
            </a:r>
            <a:endParaRPr lang="en-US" sz="4000" b="1" dirty="0">
              <a:latin typeface="Times New Roman" panose="02020603050405020304" pitchFamily="18" charset="0"/>
              <a:cs typeface="B Nazanin" panose="00000400000000000000" pitchFamily="2" charset="-78"/>
            </a:endParaRPr>
          </a:p>
        </p:txBody>
      </p:sp>
      <p:pic>
        <p:nvPicPr>
          <p:cNvPr id="19" name="Picture 18"/>
          <p:cNvPicPr/>
          <p:nvPr/>
        </p:nvPicPr>
        <p:blipFill rotWithShape="1">
          <a:blip r:embed="rId12" cstate="print">
            <a:extLst>
              <a:ext uri="{28A0092B-C50C-407E-A947-70E740481C1C}">
                <a14:useLocalDpi xmlns:a14="http://schemas.microsoft.com/office/drawing/2010/main" val="0"/>
              </a:ext>
            </a:extLst>
          </a:blip>
          <a:srcRect t="59768"/>
          <a:stretch/>
        </p:blipFill>
        <p:spPr bwMode="auto">
          <a:xfrm>
            <a:off x="292591" y="2826327"/>
            <a:ext cx="3808355" cy="2400989"/>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076825" y="5931910"/>
            <a:ext cx="487363" cy="487363"/>
          </a:xfrm>
          <a:prstGeom prst="rect">
            <a:avLst/>
          </a:prstGeom>
          <a:solidFill>
            <a:srgbClr val="002060"/>
          </a:solidFill>
        </p:spPr>
      </p:pic>
    </p:spTree>
    <p:extLst>
      <p:ext uri="{BB962C8B-B14F-4D97-AF65-F5344CB8AC3E}">
        <p14:creationId xmlns:p14="http://schemas.microsoft.com/office/powerpoint/2010/main" val="2306976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0" y="0"/>
            <a:ext cx="4572000" cy="6858000"/>
          </a:xfrm>
          <a:prstGeom prst="rect">
            <a:avLst/>
          </a:prstGeom>
        </p:spPr>
      </p:pic>
      <p:sp>
        <p:nvSpPr>
          <p:cNvPr id="3" name="Text 0"/>
          <p:cNvSpPr/>
          <p:nvPr/>
        </p:nvSpPr>
        <p:spPr>
          <a:xfrm>
            <a:off x="7373450" y="166097"/>
            <a:ext cx="1430717" cy="515125"/>
          </a:xfrm>
          <a:prstGeom prst="rect">
            <a:avLst/>
          </a:prstGeom>
          <a:noFill/>
          <a:ln/>
        </p:spPr>
        <p:txBody>
          <a:bodyPr wrap="square" lIns="0" tIns="0" rIns="0" bIns="0" rtlCol="0" anchor="t"/>
          <a:lstStyle/>
          <a:p>
            <a:pPr algn="r" rtl="1">
              <a:lnSpc>
                <a:spcPts val="4333"/>
              </a:lnSpc>
            </a:pPr>
            <a:r>
              <a:rPr lang="fa-IR" sz="2400" b="1" dirty="0">
                <a:cs typeface="B Nazanin" panose="00000400000000000000" pitchFamily="2" charset="-78"/>
              </a:rPr>
              <a:t>شرح فعاليت </a:t>
            </a:r>
            <a:endParaRPr lang="en-US" sz="4000" b="1" dirty="0">
              <a:latin typeface="Times New Roman" panose="02020603050405020304" pitchFamily="18" charset="0"/>
              <a:cs typeface="B Nazanin" panose="00000400000000000000" pitchFamily="2" charset="-78"/>
            </a:endParaRPr>
          </a:p>
        </p:txBody>
      </p:sp>
      <p:sp>
        <p:nvSpPr>
          <p:cNvPr id="13" name="Rectangle 12"/>
          <p:cNvSpPr/>
          <p:nvPr/>
        </p:nvSpPr>
        <p:spPr>
          <a:xfrm>
            <a:off x="10519104" y="6262415"/>
            <a:ext cx="1567793" cy="5342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Times New Roman" panose="02020603050405020304" pitchFamily="18" charset="0"/>
              <a:cs typeface="Times New Roman" panose="02020603050405020304" pitchFamily="18" charset="0"/>
            </a:endParaRPr>
          </a:p>
        </p:txBody>
      </p:sp>
      <p:pic>
        <p:nvPicPr>
          <p:cNvPr id="1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571980" y="2918691"/>
            <a:ext cx="3423215" cy="2567412"/>
          </a:xfrm>
          <a:prstGeom prst="rect">
            <a:avLst/>
          </a:prstGeom>
        </p:spPr>
      </p:pic>
      <p:sp>
        <p:nvSpPr>
          <p:cNvPr id="4" name="Rectangle 3"/>
          <p:cNvSpPr/>
          <p:nvPr/>
        </p:nvSpPr>
        <p:spPr>
          <a:xfrm>
            <a:off x="4802909" y="1680572"/>
            <a:ext cx="6770255" cy="3821559"/>
          </a:xfrm>
          <a:prstGeom prst="rect">
            <a:avLst/>
          </a:prstGeom>
        </p:spPr>
        <p:txBody>
          <a:bodyPr wrap="square">
            <a:spAutoFit/>
          </a:bodyPr>
          <a:lstStyle/>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تشکیل تیم ماموران: آغاز بازی با تشکیل گروه‌هایی از دانشجویان</a:t>
            </a:r>
            <a:r>
              <a:rPr lang="en-US" sz="2000" b="1" dirty="0">
                <a:latin typeface="Times New Roman" panose="02020603050405020304" pitchFamily="18" charset="0"/>
                <a:ea typeface="Calibri" panose="020F0502020204030204" pitchFamily="34" charset="0"/>
                <a:cs typeface="B Nazanin" panose="00000400000000000000" pitchFamily="2" charset="-78"/>
              </a:rPr>
              <a:t>.</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انتخاب قرارگاه: انتخاب دسته‌ای از بیماری‌ها برای بررسی</a:t>
            </a:r>
            <a:r>
              <a:rPr lang="en-US" sz="2000" b="1" dirty="0">
                <a:latin typeface="Times New Roman" panose="02020603050405020304" pitchFamily="18" charset="0"/>
                <a:ea typeface="Calibri" panose="020F0502020204030204" pitchFamily="34" charset="0"/>
                <a:cs typeface="B Nazanin" panose="00000400000000000000" pitchFamily="2" charset="-78"/>
              </a:rPr>
              <a:t>.</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انتخاب بیماری: انتخاب یک بیماری خاص از قرارگاه تعیین‌شده</a:t>
            </a:r>
            <a:r>
              <a:rPr lang="en-US" sz="2000" b="1" dirty="0">
                <a:latin typeface="Times New Roman" panose="02020603050405020304" pitchFamily="18" charset="0"/>
                <a:ea typeface="Calibri" panose="020F0502020204030204" pitchFamily="34" charset="0"/>
                <a:cs typeface="B Nazanin" panose="00000400000000000000" pitchFamily="2" charset="-78"/>
              </a:rPr>
              <a:t>.</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تعیین عنوان ماموریت: تعریف عنوان و اهداف مرتبط با بیماری انتخاب‌شده</a:t>
            </a:r>
            <a:r>
              <a:rPr lang="en-US" sz="2000" b="1" dirty="0">
                <a:latin typeface="Times New Roman" panose="02020603050405020304" pitchFamily="18" charset="0"/>
                <a:ea typeface="Calibri" panose="020F0502020204030204" pitchFamily="34" charset="0"/>
                <a:cs typeface="B Nazanin" panose="00000400000000000000" pitchFamily="2" charset="-78"/>
              </a:rPr>
              <a:t>.</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جستجوی شواهد علمی: بررسی و مطالعه مقالات علمی مرتبط با بیماری</a:t>
            </a:r>
            <a:r>
              <a:rPr lang="en-US" sz="2000" b="1" dirty="0">
                <a:latin typeface="Times New Roman" panose="02020603050405020304" pitchFamily="18" charset="0"/>
                <a:ea typeface="Calibri" panose="020F0502020204030204" pitchFamily="34" charset="0"/>
                <a:cs typeface="B Nazanin" panose="00000400000000000000" pitchFamily="2" charset="-78"/>
              </a:rPr>
              <a:t>.</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خلاصه‌سازی و جمع‌بندی: خلاصه‌کردن نتایج تحقیقات و مقالات</a:t>
            </a:r>
            <a:r>
              <a:rPr lang="en-US" sz="2000" b="1" dirty="0">
                <a:latin typeface="Times New Roman" panose="02020603050405020304" pitchFamily="18" charset="0"/>
                <a:ea typeface="Calibri" panose="020F0502020204030204" pitchFamily="34" charset="0"/>
                <a:cs typeface="B Nazanin" panose="00000400000000000000" pitchFamily="2" charset="-78"/>
              </a:rPr>
              <a:t>.</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طراحی روش کار: تهیه برنامه‌ای برای رسیدن به هدف ماموری</a:t>
            </a:r>
            <a:r>
              <a:rPr lang="fa-IR" sz="2000" b="1" dirty="0">
                <a:latin typeface="Times New Roman" panose="02020603050405020304" pitchFamily="18" charset="0"/>
                <a:ea typeface="Calibri" panose="020F0502020204030204" pitchFamily="34" charset="0"/>
                <a:cs typeface="B Nazanin" panose="00000400000000000000" pitchFamily="2" charset="-78"/>
              </a:rPr>
              <a:t>ت</a:t>
            </a:r>
          </a:p>
          <a:p>
            <a:pPr marL="342900" lvl="0" indent="-342900" algn="justLow" rtl="1">
              <a:lnSpc>
                <a:spcPct val="115000"/>
              </a:lnSpc>
              <a:spcAft>
                <a:spcPts val="1000"/>
              </a:spcAft>
              <a:buFont typeface="Symbol" panose="05050102010706020507" pitchFamily="18" charset="2"/>
              <a:buChar char=""/>
            </a:pPr>
            <a:r>
              <a:rPr lang="ar-SA" sz="2000" b="1" dirty="0">
                <a:latin typeface="Times New Roman" panose="02020603050405020304" pitchFamily="18" charset="0"/>
                <a:ea typeface="Calibri" panose="020F0502020204030204" pitchFamily="34" charset="0"/>
                <a:cs typeface="B Nazanin" panose="00000400000000000000" pitchFamily="2" charset="-78"/>
              </a:rPr>
              <a:t>تحویل سند ماموریت: ارائه گزارش نهایی</a:t>
            </a:r>
            <a:r>
              <a:rPr lang="en-US" dirty="0">
                <a:latin typeface="Times New Roman" panose="02020603050405020304" pitchFamily="18" charset="0"/>
                <a:ea typeface="Calibri" panose="020F0502020204030204" pitchFamily="34" charset="0"/>
                <a:cs typeface="B Nazanin" panose="00000400000000000000" pitchFamily="2" charset="-78"/>
              </a:rPr>
              <a:t>.</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393" y="6032665"/>
            <a:ext cx="496888" cy="496888"/>
          </a:xfrm>
          <a:prstGeom prst="rect">
            <a:avLst/>
          </a:prstGeom>
          <a:solidFill>
            <a:srgbClr val="002060"/>
          </a:solidFill>
        </p:spPr>
      </p:pic>
    </p:spTree>
    <p:extLst>
      <p:ext uri="{BB962C8B-B14F-4D97-AF65-F5344CB8AC3E}">
        <p14:creationId xmlns:p14="http://schemas.microsoft.com/office/powerpoint/2010/main" val="309470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69600" y="6419273"/>
            <a:ext cx="1348509"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 name="Picture 1"/>
          <p:cNvPicPr/>
          <p:nvPr/>
        </p:nvPicPr>
        <p:blipFill rotWithShape="1">
          <a:blip r:embed="rId4"/>
          <a:srcRect t="27571" r="25758" b="17314"/>
          <a:stretch/>
        </p:blipFill>
        <p:spPr>
          <a:xfrm>
            <a:off x="7243618" y="0"/>
            <a:ext cx="4412673" cy="2456872"/>
          </a:xfrm>
          <a:prstGeom prst="rect">
            <a:avLst/>
          </a:prstGeom>
        </p:spPr>
      </p:pic>
      <p:pic>
        <p:nvPicPr>
          <p:cNvPr id="3" name="Picture 2"/>
          <p:cNvPicPr/>
          <p:nvPr/>
        </p:nvPicPr>
        <p:blipFill rotWithShape="1">
          <a:blip r:embed="rId5"/>
          <a:srcRect l="2447" t="24852" b="15238"/>
          <a:stretch/>
        </p:blipFill>
        <p:spPr>
          <a:xfrm>
            <a:off x="6797964" y="2456872"/>
            <a:ext cx="4996872" cy="1921799"/>
          </a:xfrm>
          <a:prstGeom prst="rect">
            <a:avLst/>
          </a:prstGeom>
        </p:spPr>
      </p:pic>
      <p:pic>
        <p:nvPicPr>
          <p:cNvPr id="4" name="Picture 3"/>
          <p:cNvPicPr/>
          <p:nvPr/>
        </p:nvPicPr>
        <p:blipFill rotWithShape="1">
          <a:blip r:embed="rId6"/>
          <a:srcRect t="20732" b="14414"/>
          <a:stretch/>
        </p:blipFill>
        <p:spPr>
          <a:xfrm>
            <a:off x="6886865" y="4694782"/>
            <a:ext cx="4449618" cy="2078181"/>
          </a:xfrm>
          <a:prstGeom prst="rect">
            <a:avLst/>
          </a:prstGeom>
        </p:spPr>
      </p:pic>
      <p:pic>
        <p:nvPicPr>
          <p:cNvPr id="6" name="Picture 5"/>
          <p:cNvPicPr/>
          <p:nvPr/>
        </p:nvPicPr>
        <p:blipFill rotWithShape="1">
          <a:blip r:embed="rId7"/>
          <a:srcRect l="4312" t="19804" r="8198" b="12575"/>
          <a:stretch/>
        </p:blipFill>
        <p:spPr>
          <a:xfrm>
            <a:off x="2342574" y="112910"/>
            <a:ext cx="4341092" cy="2343962"/>
          </a:xfrm>
          <a:prstGeom prst="rect">
            <a:avLst/>
          </a:prstGeom>
        </p:spPr>
      </p:pic>
      <p:pic>
        <p:nvPicPr>
          <p:cNvPr id="8" name="Picture 7"/>
          <p:cNvPicPr/>
          <p:nvPr/>
        </p:nvPicPr>
        <p:blipFill>
          <a:blip r:embed="rId8"/>
          <a:stretch>
            <a:fillRect/>
          </a:stretch>
        </p:blipFill>
        <p:spPr>
          <a:xfrm>
            <a:off x="1782622" y="2456872"/>
            <a:ext cx="3673764" cy="2108055"/>
          </a:xfrm>
          <a:prstGeom prst="rect">
            <a:avLst/>
          </a:prstGeom>
        </p:spPr>
      </p:pic>
      <p:pic>
        <p:nvPicPr>
          <p:cNvPr id="10" name="Picture 9"/>
          <p:cNvPicPr/>
          <p:nvPr/>
        </p:nvPicPr>
        <p:blipFill>
          <a:blip r:embed="rId9"/>
          <a:stretch>
            <a:fillRect/>
          </a:stretch>
        </p:blipFill>
        <p:spPr>
          <a:xfrm>
            <a:off x="0" y="4635307"/>
            <a:ext cx="4296410" cy="2197129"/>
          </a:xfrm>
          <a:prstGeom prst="rect">
            <a:avLst/>
          </a:prstGeom>
        </p:spPr>
      </p:pic>
      <p:sp>
        <p:nvSpPr>
          <p:cNvPr id="7" name="Rectangle 6"/>
          <p:cNvSpPr/>
          <p:nvPr/>
        </p:nvSpPr>
        <p:spPr>
          <a:xfrm>
            <a:off x="4513120" y="6527737"/>
            <a:ext cx="2307097" cy="304699"/>
          </a:xfrm>
          <a:prstGeom prst="rect">
            <a:avLst/>
          </a:prstGeom>
        </p:spPr>
        <p:txBody>
          <a:bodyPr wrap="square">
            <a:spAutoFit/>
          </a:bodyPr>
          <a:lstStyle/>
          <a:p>
            <a:pPr marL="9525" algn="ctr" rtl="1">
              <a:lnSpc>
                <a:spcPct val="115000"/>
              </a:lnSpc>
              <a:spcAft>
                <a:spcPts val="1000"/>
              </a:spcAft>
            </a:pPr>
            <a:r>
              <a:rPr lang="ar-SA" sz="1200" b="1">
                <a:latin typeface="Times New Roman" panose="02020603050405020304" pitchFamily="18" charset="0"/>
                <a:ea typeface="Calibri" panose="020F0502020204030204" pitchFamily="34" charset="0"/>
                <a:cs typeface="B Nazanin" panose="00000400000000000000" pitchFamily="2" charset="-78"/>
              </a:rPr>
              <a:t>شکل شماره  1 معرفی مقدماتی بازی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56256" y="6504155"/>
            <a:ext cx="280672" cy="280672"/>
          </a:xfrm>
          <a:prstGeom prst="rect">
            <a:avLst/>
          </a:prstGeom>
          <a:solidFill>
            <a:srgbClr val="002060"/>
          </a:solidFill>
        </p:spPr>
      </p:pic>
    </p:spTree>
    <p:extLst>
      <p:ext uri="{BB962C8B-B14F-4D97-AF65-F5344CB8AC3E}">
        <p14:creationId xmlns:p14="http://schemas.microsoft.com/office/powerpoint/2010/main" val="850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401" fill="hold"/>
                                        <p:tgtEl>
                                          <p:spTgt spid="9"/>
                                        </p:tgtEl>
                                      </p:cBhvr>
                                    </p:cmd>
                                  </p:childTnLst>
                                </p:cTn>
                              </p:par>
                            </p:childTnLst>
                          </p:cTn>
                        </p:par>
                      </p:childTnLst>
                    </p:cTn>
                  </p:par>
                </p:childTnLst>
              </p:cTn>
              <p:nextCondLst>
                <p:cond evt="onClick" delay="0">
                  <p:tgtEl>
                    <p:spTgt spid="9"/>
                  </p:tgtEl>
                </p:cond>
              </p:nextCondLst>
            </p:seq>
            <p:audio>
              <p:cMediaNode vol="80000">
                <p:cTn id="40"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4"/>
          <a:srcRect t="13275" b="27674"/>
          <a:stretch/>
        </p:blipFill>
        <p:spPr>
          <a:xfrm>
            <a:off x="5913582" y="360218"/>
            <a:ext cx="5943600" cy="2632364"/>
          </a:xfrm>
          <a:prstGeom prst="rect">
            <a:avLst/>
          </a:prstGeom>
        </p:spPr>
      </p:pic>
      <p:pic>
        <p:nvPicPr>
          <p:cNvPr id="3" name="Picture 2"/>
          <p:cNvPicPr/>
          <p:nvPr/>
        </p:nvPicPr>
        <p:blipFill rotWithShape="1">
          <a:blip r:embed="rId5"/>
          <a:srcRect t="13287" b="15230"/>
          <a:stretch/>
        </p:blipFill>
        <p:spPr>
          <a:xfrm>
            <a:off x="824346" y="2992583"/>
            <a:ext cx="6601690" cy="3426690"/>
          </a:xfrm>
          <a:prstGeom prst="rect">
            <a:avLst/>
          </a:prstGeom>
        </p:spPr>
      </p:pic>
      <p:sp>
        <p:nvSpPr>
          <p:cNvPr id="4" name="Rectangle 3"/>
          <p:cNvSpPr/>
          <p:nvPr/>
        </p:nvSpPr>
        <p:spPr>
          <a:xfrm>
            <a:off x="10519104" y="6262415"/>
            <a:ext cx="1567793" cy="5342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4"/>
          <p:cNvSpPr/>
          <p:nvPr/>
        </p:nvSpPr>
        <p:spPr>
          <a:xfrm>
            <a:off x="8053111" y="5994400"/>
            <a:ext cx="4240489" cy="340093"/>
          </a:xfrm>
          <a:prstGeom prst="rect">
            <a:avLst/>
          </a:prstGeom>
        </p:spPr>
        <p:txBody>
          <a:bodyPr wrap="square">
            <a:spAutoFit/>
          </a:bodyPr>
          <a:lstStyle/>
          <a:p>
            <a:pPr marL="9525" algn="ctr" rtl="1">
              <a:lnSpc>
                <a:spcPct val="115000"/>
              </a:lnSpc>
              <a:spcAft>
                <a:spcPts val="1000"/>
              </a:spcAft>
            </a:pPr>
            <a:r>
              <a:rPr lang="ar-SA" sz="1400" b="1" dirty="0">
                <a:latin typeface="Times New Roman" panose="02020603050405020304" pitchFamily="18" charset="0"/>
                <a:ea typeface="Calibri" panose="020F0502020204030204" pitchFamily="34" charset="0"/>
                <a:cs typeface="B Nazanin" panose="00000400000000000000" pitchFamily="2" charset="-78"/>
              </a:rPr>
              <a:t>شکل شماره 2 معرفی مقدماتی بازی، شرح وظایف ماموران</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5748" y="6175591"/>
            <a:ext cx="487363" cy="487363"/>
          </a:xfrm>
          <a:prstGeom prst="rect">
            <a:avLst/>
          </a:prstGeom>
          <a:solidFill>
            <a:srgbClr val="002060"/>
          </a:solidFill>
        </p:spPr>
      </p:pic>
    </p:spTree>
    <p:extLst>
      <p:ext uri="{BB962C8B-B14F-4D97-AF65-F5344CB8AC3E}">
        <p14:creationId xmlns:p14="http://schemas.microsoft.com/office/powerpoint/2010/main" val="11752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166" fill="hold"/>
                                        <p:tgtEl>
                                          <p:spTgt spid="6"/>
                                        </p:tgtEl>
                                      </p:cBhvr>
                                    </p:cmd>
                                  </p:childTnLst>
                                </p:cTn>
                              </p:par>
                            </p:childTnLst>
                          </p:cTn>
                        </p:par>
                      </p:childTnLst>
                    </p:cTn>
                  </p:par>
                </p:childTnLst>
              </p:cTn>
              <p:nextCondLst>
                <p:cond evt="onClick" delay="0">
                  <p:tgtEl>
                    <p:spTgt spid="6"/>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4"/>
          <a:srcRect t="12860" b="13792"/>
          <a:stretch/>
        </p:blipFill>
        <p:spPr>
          <a:xfrm>
            <a:off x="5941291" y="258618"/>
            <a:ext cx="5943600" cy="3269673"/>
          </a:xfrm>
          <a:prstGeom prst="rect">
            <a:avLst/>
          </a:prstGeom>
        </p:spPr>
      </p:pic>
      <p:sp>
        <p:nvSpPr>
          <p:cNvPr id="3" name="Rectangle 2"/>
          <p:cNvSpPr/>
          <p:nvPr/>
        </p:nvSpPr>
        <p:spPr>
          <a:xfrm>
            <a:off x="10390910" y="6419273"/>
            <a:ext cx="1727200"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5" name="Picture 4"/>
          <p:cNvPicPr/>
          <p:nvPr/>
        </p:nvPicPr>
        <p:blipFill rotWithShape="1">
          <a:blip r:embed="rId5"/>
          <a:srcRect t="13274" b="12963"/>
          <a:stretch/>
        </p:blipFill>
        <p:spPr>
          <a:xfrm>
            <a:off x="369454" y="3698527"/>
            <a:ext cx="5571837" cy="2909455"/>
          </a:xfrm>
          <a:prstGeom prst="rect">
            <a:avLst/>
          </a:prstGeom>
        </p:spPr>
      </p:pic>
      <p:sp>
        <p:nvSpPr>
          <p:cNvPr id="4" name="Rectangle 3"/>
          <p:cNvSpPr/>
          <p:nvPr/>
        </p:nvSpPr>
        <p:spPr>
          <a:xfrm>
            <a:off x="9400359" y="3528291"/>
            <a:ext cx="2239716" cy="375487"/>
          </a:xfrm>
          <a:prstGeom prst="rect">
            <a:avLst/>
          </a:prstGeom>
        </p:spPr>
        <p:txBody>
          <a:bodyPr wrap="none">
            <a:spAutoFit/>
          </a:bodyPr>
          <a:lstStyle/>
          <a:p>
            <a:pPr algn="ctr" rtl="1">
              <a:lnSpc>
                <a:spcPct val="115000"/>
              </a:lnSpc>
              <a:spcAft>
                <a:spcPts val="1000"/>
              </a:spcAft>
            </a:pPr>
            <a:r>
              <a:rPr lang="ar-SA" sz="1600" b="1" dirty="0">
                <a:latin typeface="Times New Roman" panose="02020603050405020304" pitchFamily="18" charset="0"/>
                <a:ea typeface="Calibri" panose="020F0502020204030204" pitchFamily="34" charset="0"/>
                <a:cs typeface="B Nazanin" panose="00000400000000000000" pitchFamily="2" charset="-78"/>
              </a:rPr>
              <a:t>شکل شماره 3   مراحل ماموریت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5875122" y="6008391"/>
            <a:ext cx="3249608" cy="375487"/>
          </a:xfrm>
          <a:prstGeom prst="rect">
            <a:avLst/>
          </a:prstGeom>
        </p:spPr>
        <p:txBody>
          <a:bodyPr wrap="none">
            <a:spAutoFit/>
          </a:bodyPr>
          <a:lstStyle/>
          <a:p>
            <a:pPr marL="9525" algn="ctr" rtl="1">
              <a:lnSpc>
                <a:spcPct val="115000"/>
              </a:lnSpc>
              <a:spcAft>
                <a:spcPts val="1000"/>
              </a:spcAft>
            </a:pPr>
            <a:r>
              <a:rPr lang="ar-SA" sz="1600" b="1" dirty="0">
                <a:latin typeface="Times New Roman" panose="02020603050405020304" pitchFamily="18" charset="0"/>
                <a:ea typeface="Calibri" panose="020F0502020204030204" pitchFamily="34" charset="0"/>
                <a:cs typeface="B Nazanin" panose="00000400000000000000" pitchFamily="2" charset="-78"/>
              </a:rPr>
              <a:t>شکل شماره 4 قرارگاه های ماموران در جزیره </a:t>
            </a:r>
            <a:r>
              <a:rPr lang="en-US" sz="1600" b="1" dirty="0">
                <a:latin typeface="Times New Roman" panose="02020603050405020304" pitchFamily="18" charset="0"/>
                <a:ea typeface="Calibri" panose="020F0502020204030204" pitchFamily="34" charset="0"/>
                <a:cs typeface="B Nazanin" panose="00000400000000000000" pitchFamily="2" charset="-78"/>
              </a:rPr>
              <a:t>ZI</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5925" y="6094982"/>
            <a:ext cx="487363" cy="487363"/>
          </a:xfrm>
          <a:prstGeom prst="rect">
            <a:avLst/>
          </a:prstGeom>
          <a:solidFill>
            <a:srgbClr val="002060"/>
          </a:solidFill>
        </p:spPr>
      </p:pic>
    </p:spTree>
    <p:extLst>
      <p:ext uri="{BB962C8B-B14F-4D97-AF65-F5344CB8AC3E}">
        <p14:creationId xmlns:p14="http://schemas.microsoft.com/office/powerpoint/2010/main" val="11755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1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31056" y="6419273"/>
            <a:ext cx="1487054"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7" name="Picture 6"/>
          <p:cNvPicPr/>
          <p:nvPr/>
        </p:nvPicPr>
        <p:blipFill rotWithShape="1">
          <a:blip r:embed="rId4"/>
          <a:srcRect t="14310" b="12134"/>
          <a:stretch/>
        </p:blipFill>
        <p:spPr>
          <a:xfrm>
            <a:off x="1191491" y="298852"/>
            <a:ext cx="8605983" cy="5828147"/>
          </a:xfrm>
          <a:prstGeom prst="rect">
            <a:avLst/>
          </a:prstGeom>
        </p:spPr>
      </p:pic>
      <p:sp>
        <p:nvSpPr>
          <p:cNvPr id="2" name="Rectangle 1"/>
          <p:cNvSpPr/>
          <p:nvPr/>
        </p:nvSpPr>
        <p:spPr>
          <a:xfrm>
            <a:off x="4879078" y="6267889"/>
            <a:ext cx="2223686" cy="340093"/>
          </a:xfrm>
          <a:prstGeom prst="rect">
            <a:avLst/>
          </a:prstGeom>
        </p:spPr>
        <p:txBody>
          <a:bodyPr wrap="none">
            <a:spAutoFit/>
          </a:bodyPr>
          <a:lstStyle/>
          <a:p>
            <a:pPr marL="9525" algn="ctr" rtl="1">
              <a:lnSpc>
                <a:spcPct val="115000"/>
              </a:lnSpc>
              <a:spcAft>
                <a:spcPts val="1000"/>
              </a:spcAft>
            </a:pPr>
            <a:r>
              <a:rPr lang="ar-SA" sz="1400" b="1" dirty="0">
                <a:latin typeface="Times New Roman" panose="02020603050405020304" pitchFamily="18" charset="0"/>
                <a:ea typeface="Calibri" panose="020F0502020204030204" pitchFamily="34" charset="0"/>
                <a:cs typeface="B Nazanin" panose="00000400000000000000" pitchFamily="2" charset="-78"/>
              </a:rPr>
              <a:t>شکل شماره 5  امتیازات در هر مرحله</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2025" y="6267889"/>
            <a:ext cx="395065" cy="395065"/>
          </a:xfrm>
          <a:prstGeom prst="rect">
            <a:avLst/>
          </a:prstGeom>
          <a:solidFill>
            <a:srgbClr val="002060"/>
          </a:solidFill>
        </p:spPr>
      </p:pic>
    </p:spTree>
    <p:extLst>
      <p:ext uri="{BB962C8B-B14F-4D97-AF65-F5344CB8AC3E}">
        <p14:creationId xmlns:p14="http://schemas.microsoft.com/office/powerpoint/2010/main" val="3308940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9236" y="6419273"/>
            <a:ext cx="1948873"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4" name="Picture 3"/>
          <p:cNvPicPr/>
          <p:nvPr/>
        </p:nvPicPr>
        <p:blipFill rotWithShape="1">
          <a:blip r:embed="rId4"/>
          <a:srcRect t="13274" b="17729"/>
          <a:stretch/>
        </p:blipFill>
        <p:spPr>
          <a:xfrm>
            <a:off x="355600" y="622300"/>
            <a:ext cx="9686637" cy="5591531"/>
          </a:xfrm>
          <a:prstGeom prst="rect">
            <a:avLst/>
          </a:prstGeom>
        </p:spPr>
      </p:pic>
      <p:sp>
        <p:nvSpPr>
          <p:cNvPr id="2" name="Rectangle 1"/>
          <p:cNvSpPr/>
          <p:nvPr/>
        </p:nvSpPr>
        <p:spPr>
          <a:xfrm>
            <a:off x="4521308" y="6213832"/>
            <a:ext cx="3167855" cy="410882"/>
          </a:xfrm>
          <a:prstGeom prst="rect">
            <a:avLst/>
          </a:prstGeom>
        </p:spPr>
        <p:txBody>
          <a:bodyPr wrap="none">
            <a:spAutoFit/>
          </a:bodyPr>
          <a:lstStyle/>
          <a:p>
            <a:pPr marL="9525" algn="ctr" rtl="1">
              <a:lnSpc>
                <a:spcPct val="115000"/>
              </a:lnSpc>
              <a:spcAft>
                <a:spcPts val="1000"/>
              </a:spcAft>
            </a:pPr>
            <a:r>
              <a:rPr lang="ar-SA" b="1" dirty="0">
                <a:latin typeface="Times New Roman" panose="02020603050405020304" pitchFamily="18" charset="0"/>
                <a:ea typeface="Calibri" panose="020F0502020204030204" pitchFamily="34" charset="0"/>
                <a:cs typeface="B Nazanin" panose="00000400000000000000" pitchFamily="2" charset="-78"/>
              </a:rPr>
              <a:t>شکل شماره 6 دستاوردهای ویژه و تشویقی</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4955" y="6213832"/>
            <a:ext cx="487363" cy="487363"/>
          </a:xfrm>
          <a:prstGeom prst="rect">
            <a:avLst/>
          </a:prstGeom>
          <a:solidFill>
            <a:srgbClr val="002060"/>
          </a:solidFill>
        </p:spPr>
      </p:pic>
    </p:spTree>
    <p:extLst>
      <p:ext uri="{BB962C8B-B14F-4D97-AF65-F5344CB8AC3E}">
        <p14:creationId xmlns:p14="http://schemas.microsoft.com/office/powerpoint/2010/main" val="1994491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1FD89-3775-2B2B-B924-638B150A8A12}"/>
              </a:ext>
            </a:extLst>
          </p:cNvPr>
          <p:cNvPicPr>
            <a:picLocks noChangeAspect="1"/>
          </p:cNvPicPr>
          <p:nvPr/>
        </p:nvPicPr>
        <p:blipFill rotWithShape="1">
          <a:blip r:embed="rId4"/>
          <a:srcRect l="25856" t="18462" r="27350" b="18089"/>
          <a:stretch/>
        </p:blipFill>
        <p:spPr>
          <a:xfrm>
            <a:off x="5764535" y="350980"/>
            <a:ext cx="5950955" cy="5043055"/>
          </a:xfrm>
          <a:prstGeom prst="rect">
            <a:avLst/>
          </a:prstGeom>
        </p:spPr>
      </p:pic>
      <p:sp>
        <p:nvSpPr>
          <p:cNvPr id="3" name="Rectangle 2"/>
          <p:cNvSpPr/>
          <p:nvPr/>
        </p:nvSpPr>
        <p:spPr>
          <a:xfrm>
            <a:off x="10196946" y="6419273"/>
            <a:ext cx="1921164"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1"/>
            <a:r>
              <a:rPr lang="ar-SA" b="1"/>
              <a:t>شکل شماره 8.  تعدادی از تیم های دانشجویی</a:t>
            </a:r>
            <a:endParaRPr lang="en-US"/>
          </a:p>
        </p:txBody>
      </p:sp>
      <p:pic>
        <p:nvPicPr>
          <p:cNvPr id="4" name="Picture 3">
            <a:extLst>
              <a:ext uri="{FF2B5EF4-FFF2-40B4-BE49-F238E27FC236}">
                <a16:creationId xmlns:a16="http://schemas.microsoft.com/office/drawing/2014/main" id="{B853E464-D6CC-945E-C302-147D3CDDD107}"/>
              </a:ext>
            </a:extLst>
          </p:cNvPr>
          <p:cNvPicPr>
            <a:picLocks noChangeAspect="1"/>
          </p:cNvPicPr>
          <p:nvPr/>
        </p:nvPicPr>
        <p:blipFill rotWithShape="1">
          <a:blip r:embed="rId5"/>
          <a:srcRect l="28312" t="17436" r="25107" b="7179"/>
          <a:stretch/>
        </p:blipFill>
        <p:spPr>
          <a:xfrm>
            <a:off x="282736" y="868217"/>
            <a:ext cx="5360277" cy="5421747"/>
          </a:xfrm>
          <a:prstGeom prst="rect">
            <a:avLst/>
          </a:prstGeom>
        </p:spPr>
      </p:pic>
      <p:sp>
        <p:nvSpPr>
          <p:cNvPr id="5" name="Rectangle 4"/>
          <p:cNvSpPr/>
          <p:nvPr/>
        </p:nvSpPr>
        <p:spPr>
          <a:xfrm>
            <a:off x="6045958" y="6084523"/>
            <a:ext cx="3406702" cy="410882"/>
          </a:xfrm>
          <a:prstGeom prst="rect">
            <a:avLst/>
          </a:prstGeom>
        </p:spPr>
        <p:txBody>
          <a:bodyPr wrap="none">
            <a:spAutoFit/>
          </a:bodyPr>
          <a:lstStyle/>
          <a:p>
            <a:pPr algn="ctr" rtl="1">
              <a:lnSpc>
                <a:spcPct val="115000"/>
              </a:lnSpc>
              <a:spcAft>
                <a:spcPts val="1000"/>
              </a:spcAft>
            </a:pPr>
            <a:r>
              <a:rPr lang="ar-SA" b="1" dirty="0">
                <a:latin typeface="Times New Roman" panose="02020603050405020304" pitchFamily="18" charset="0"/>
                <a:ea typeface="Calibri" panose="020F0502020204030204" pitchFamily="34" charset="0"/>
                <a:cs typeface="B Nazanin" panose="00000400000000000000" pitchFamily="2" charset="-78"/>
              </a:rPr>
              <a:t>شکل شماره 8.  تعدادی از تیم های دانشجویی</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9583" y="6084523"/>
            <a:ext cx="487363" cy="487363"/>
          </a:xfrm>
          <a:prstGeom prst="rect">
            <a:avLst/>
          </a:prstGeom>
          <a:solidFill>
            <a:srgbClr val="002060"/>
          </a:solidFill>
        </p:spPr>
      </p:pic>
    </p:spTree>
    <p:extLst>
      <p:ext uri="{BB962C8B-B14F-4D97-AF65-F5344CB8AC3E}">
        <p14:creationId xmlns:p14="http://schemas.microsoft.com/office/powerpoint/2010/main" val="163290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2565" fill="hold"/>
                                        <p:tgtEl>
                                          <p:spTgt spid="6"/>
                                        </p:tgtEl>
                                      </p:cBhvr>
                                    </p:cmd>
                                  </p:childTnLst>
                                </p:cTn>
                              </p:par>
                            </p:childTnLst>
                          </p:cTn>
                        </p:par>
                      </p:childTnLst>
                    </p:cTn>
                  </p:par>
                </p:childTnLst>
              </p:cTn>
              <p:nextCondLst>
                <p:cond evt="onClick" delay="0">
                  <p:tgtEl>
                    <p:spTgt spid="6"/>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1091" y="604720"/>
            <a:ext cx="9144000" cy="2387600"/>
          </a:xfrm>
        </p:spPr>
        <p:txBody>
          <a:bodyPr>
            <a:noAutofit/>
          </a:bodyPr>
          <a:lstStyle/>
          <a:p>
            <a:pPr rtl="1"/>
            <a:r>
              <a:rPr lang="ar-SA" sz="3200" b="1" dirty="0">
                <a:solidFill>
                  <a:srgbClr val="C00000"/>
                </a:solidFill>
                <a:cs typeface="B Nazanin" panose="00000400000000000000" pitchFamily="2" charset="-78"/>
              </a:rPr>
              <a:t>فراهمی یادگیـری تعاملـی از طریـق آمـوزش مبتنی بر بازی های جدی در تدریس اپیدمیولوژی دانشجویان پزشکی</a:t>
            </a:r>
            <a:r>
              <a:rPr lang="fa-IR" sz="3200" b="1" dirty="0">
                <a:solidFill>
                  <a:srgbClr val="C00000"/>
                </a:solidFill>
                <a:cs typeface="B Nazanin" panose="00000400000000000000" pitchFamily="2" charset="-78"/>
              </a:rPr>
              <a:t/>
            </a:r>
            <a:br>
              <a:rPr lang="fa-IR" sz="3200" b="1" dirty="0">
                <a:solidFill>
                  <a:srgbClr val="C00000"/>
                </a:solidFill>
                <a:cs typeface="B Nazanin" panose="00000400000000000000" pitchFamily="2" charset="-78"/>
              </a:rPr>
            </a:br>
            <a:r>
              <a:rPr lang="fa-IR" sz="3200" b="1" dirty="0">
                <a:solidFill>
                  <a:srgbClr val="C00000"/>
                </a:solidFill>
                <a:cs typeface="B Nazanin" panose="00000400000000000000" pitchFamily="2" charset="-78"/>
              </a:rPr>
              <a:t/>
            </a:r>
            <a:br>
              <a:rPr lang="fa-IR" sz="3200" b="1" dirty="0">
                <a:solidFill>
                  <a:srgbClr val="C00000"/>
                </a:solidFill>
                <a:cs typeface="B Nazanin" panose="00000400000000000000" pitchFamily="2" charset="-78"/>
              </a:rPr>
            </a:br>
            <a:r>
              <a:rPr lang="fa-IR" sz="3200" b="1" dirty="0">
                <a:solidFill>
                  <a:srgbClr val="C00000"/>
                </a:solidFill>
                <a:cs typeface="B Nazanin" panose="00000400000000000000" pitchFamily="2" charset="-78"/>
              </a:rPr>
              <a:t> </a:t>
            </a:r>
            <a:r>
              <a:rPr lang="en-US" sz="3200" b="1" dirty="0">
                <a:solidFill>
                  <a:srgbClr val="C00000"/>
                </a:solidFill>
                <a:cs typeface="B Nazanin" panose="00000400000000000000" pitchFamily="2" charset="-78"/>
              </a:rPr>
              <a:t>NONCO** </a:t>
            </a:r>
            <a:r>
              <a:rPr lang="ar-SA" sz="3200" b="1" dirty="0">
                <a:solidFill>
                  <a:srgbClr val="C00000"/>
                </a:solidFill>
                <a:cs typeface="B Nazanin" panose="00000400000000000000" pitchFamily="2" charset="-78"/>
              </a:rPr>
              <a:t>و ماموریت نجات </a:t>
            </a:r>
            <a:r>
              <a:rPr lang="en-US" sz="3200" b="1" dirty="0">
                <a:solidFill>
                  <a:srgbClr val="C00000"/>
                </a:solidFill>
                <a:cs typeface="B Nazanin" panose="00000400000000000000" pitchFamily="2" charset="-78"/>
              </a:rPr>
              <a:t>ZI*</a:t>
            </a:r>
            <a:r>
              <a:rPr lang="fa-IR" sz="3200" b="1" dirty="0">
                <a:solidFill>
                  <a:srgbClr val="C00000"/>
                </a:solidFill>
                <a:cs typeface="B Nazanin" panose="00000400000000000000" pitchFamily="2" charset="-78"/>
              </a:rPr>
              <a:t> </a:t>
            </a:r>
            <a:r>
              <a:rPr lang="en-US" sz="2800" dirty="0"/>
              <a:t/>
            </a:r>
            <a:br>
              <a:rPr lang="en-US" sz="2800" dirty="0"/>
            </a:br>
            <a:endParaRPr lang="en-US" sz="2800" dirty="0"/>
          </a:p>
        </p:txBody>
      </p:sp>
      <p:sp>
        <p:nvSpPr>
          <p:cNvPr id="3" name="Subtitle 2"/>
          <p:cNvSpPr>
            <a:spLocks noGrp="1"/>
          </p:cNvSpPr>
          <p:nvPr>
            <p:ph type="subTitle" idx="1"/>
          </p:nvPr>
        </p:nvSpPr>
        <p:spPr>
          <a:xfrm>
            <a:off x="7759399" y="5386774"/>
            <a:ext cx="4553527" cy="1655762"/>
          </a:xfrm>
        </p:spPr>
        <p:txBody>
          <a:bodyPr>
            <a:normAutofit/>
          </a:bodyPr>
          <a:lstStyle/>
          <a:p>
            <a:pPr rtl="1">
              <a:lnSpc>
                <a:spcPct val="100000"/>
              </a:lnSpc>
            </a:pPr>
            <a:r>
              <a:rPr lang="fa-IR" sz="1600" b="1" dirty="0">
                <a:cs typeface="B Nazanin" panose="00000400000000000000" pitchFamily="2" charset="-78"/>
              </a:rPr>
              <a:t>دکتر لیدا جراحی،دکتر سید مجتبی موسوی بزاز،دکتر ویدا وکیلی</a:t>
            </a:r>
            <a:endParaRPr lang="en-US" sz="1600" b="1" dirty="0">
              <a:cs typeface="B Nazanin" panose="00000400000000000000" pitchFamily="2" charset="-78"/>
            </a:endParaRPr>
          </a:p>
          <a:p>
            <a:pPr rtl="1">
              <a:lnSpc>
                <a:spcPct val="100000"/>
              </a:lnSpc>
            </a:pPr>
            <a:r>
              <a:rPr lang="fa-IR" sz="2000" b="1" dirty="0">
                <a:cs typeface="B Nazanin" panose="00000400000000000000" pitchFamily="2" charset="-78"/>
              </a:rPr>
              <a:t>دانشگاه علوم پزشکی مشهد، گروه پزشکی اجتماعی </a:t>
            </a:r>
            <a:endParaRPr lang="en-US" sz="2000" dirty="0">
              <a:cs typeface="B Nazanin" panose="00000400000000000000" pitchFamily="2" charset="-78"/>
            </a:endParaRPr>
          </a:p>
        </p:txBody>
      </p:sp>
      <p:sp>
        <p:nvSpPr>
          <p:cNvPr id="5" name="Rectangle 4"/>
          <p:cNvSpPr/>
          <p:nvPr/>
        </p:nvSpPr>
        <p:spPr>
          <a:xfrm>
            <a:off x="2937355" y="4822884"/>
            <a:ext cx="858982" cy="8312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CFA06AE9-1474-B180-29E5-70294B15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37"/>
          <a:stretch/>
        </p:blipFill>
        <p:spPr>
          <a:xfrm flipH="1">
            <a:off x="3959214" y="3590532"/>
            <a:ext cx="3800185" cy="2223447"/>
          </a:xfrm>
          <a:prstGeom prst="rect">
            <a:avLst/>
          </a:prstGeom>
        </p:spPr>
      </p:pic>
      <p:pic>
        <p:nvPicPr>
          <p:cNvPr id="9" name="Content Placeholder 4">
            <a:extLst>
              <a:ext uri="{FF2B5EF4-FFF2-40B4-BE49-F238E27FC236}">
                <a16:creationId xmlns:a16="http://schemas.microsoft.com/office/drawing/2014/main" id="{FC0ED1CF-1524-568B-EBBD-34ED74CDC2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439" y="3678063"/>
            <a:ext cx="814704" cy="814704"/>
          </a:xfrm>
          <a:prstGeom prst="rect">
            <a:avLst/>
          </a:prstGeom>
          <a:ln>
            <a:noFill/>
          </a:ln>
          <a:effectLst>
            <a:softEdge rad="11250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3225" y="5813979"/>
            <a:ext cx="487363" cy="487363"/>
          </a:xfrm>
          <a:prstGeom prst="rect">
            <a:avLst/>
          </a:prstGeom>
          <a:solidFill>
            <a:srgbClr val="002060"/>
          </a:solidFill>
        </p:spPr>
      </p:pic>
    </p:spTree>
    <p:extLst>
      <p:ext uri="{BB962C8B-B14F-4D97-AF65-F5344CB8AC3E}">
        <p14:creationId xmlns:p14="http://schemas.microsoft.com/office/powerpoint/2010/main" val="2281585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2267758" y="1428000"/>
            <a:ext cx="2484120" cy="3318510"/>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5703224" y="1428000"/>
            <a:ext cx="2484120" cy="3368040"/>
          </a:xfrm>
          <a:prstGeom prst="rect">
            <a:avLst/>
          </a:prstGeom>
        </p:spPr>
      </p:pic>
      <p:sp>
        <p:nvSpPr>
          <p:cNvPr id="9" name="Rectangle 8"/>
          <p:cNvSpPr/>
          <p:nvPr/>
        </p:nvSpPr>
        <p:spPr>
          <a:xfrm>
            <a:off x="10123056" y="6419273"/>
            <a:ext cx="1995054"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Rectangle 1"/>
          <p:cNvSpPr/>
          <p:nvPr/>
        </p:nvSpPr>
        <p:spPr>
          <a:xfrm>
            <a:off x="1865746" y="5689843"/>
            <a:ext cx="8691418" cy="410882"/>
          </a:xfrm>
          <a:prstGeom prst="rect">
            <a:avLst/>
          </a:prstGeom>
        </p:spPr>
        <p:txBody>
          <a:bodyPr wrap="square">
            <a:spAutoFit/>
          </a:bodyPr>
          <a:lstStyle/>
          <a:p>
            <a:pPr algn="ctr" rtl="1">
              <a:lnSpc>
                <a:spcPct val="115000"/>
              </a:lnSpc>
              <a:spcAft>
                <a:spcPts val="1000"/>
              </a:spcAft>
            </a:pPr>
            <a:r>
              <a:rPr lang="ar-SA" b="1" dirty="0">
                <a:latin typeface="Times New Roman" panose="02020603050405020304" pitchFamily="18" charset="0"/>
                <a:ea typeface="Calibri" panose="020F0502020204030204" pitchFamily="34" charset="0"/>
                <a:cs typeface="B Nazanin" panose="00000400000000000000" pitchFamily="2" charset="-78"/>
              </a:rPr>
              <a:t>شکل </a:t>
            </a:r>
            <a:r>
              <a:rPr lang="fa-IR" b="1" dirty="0">
                <a:latin typeface="Times New Roman" panose="02020603050405020304" pitchFamily="18" charset="0"/>
                <a:ea typeface="Calibri" panose="020F0502020204030204" pitchFamily="34" charset="0"/>
                <a:cs typeface="B Nazanin" panose="00000400000000000000" pitchFamily="2" charset="-78"/>
              </a:rPr>
              <a:t> </a:t>
            </a:r>
            <a:r>
              <a:rPr lang="ar-SA" b="1" dirty="0">
                <a:latin typeface="Times New Roman" panose="02020603050405020304" pitchFamily="18" charset="0"/>
                <a:ea typeface="Calibri" panose="020F0502020204030204" pitchFamily="34" charset="0"/>
                <a:cs typeface="B Nazanin" panose="00000400000000000000" pitchFamily="2" charset="-78"/>
              </a:rPr>
              <a:t> </a:t>
            </a:r>
            <a:r>
              <a:rPr lang="fa-IR" b="1" dirty="0">
                <a:latin typeface="Times New Roman" panose="02020603050405020304" pitchFamily="18" charset="0"/>
                <a:ea typeface="Calibri" panose="020F0502020204030204" pitchFamily="34" charset="0"/>
                <a:cs typeface="B Nazanin" panose="00000400000000000000" pitchFamily="2" charset="-78"/>
              </a:rPr>
              <a:t> </a:t>
            </a:r>
            <a:r>
              <a:rPr lang="ar-SA" b="1" dirty="0">
                <a:latin typeface="Times New Roman" panose="02020603050405020304" pitchFamily="18" charset="0"/>
                <a:ea typeface="Calibri" panose="020F0502020204030204" pitchFamily="34" charset="0"/>
                <a:cs typeface="B Nazanin" panose="00000400000000000000" pitchFamily="2" charset="-78"/>
              </a:rPr>
              <a:t>ارسال سند نهایی ماموریت تیم های دانشجویی و ارایه گواهی موفقیت در ماموریت</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5693" y="5772636"/>
            <a:ext cx="487363" cy="487363"/>
          </a:xfrm>
          <a:prstGeom prst="rect">
            <a:avLst/>
          </a:prstGeom>
          <a:solidFill>
            <a:srgbClr val="002060"/>
          </a:solidFill>
        </p:spPr>
      </p:pic>
    </p:spTree>
    <p:extLst>
      <p:ext uri="{BB962C8B-B14F-4D97-AF65-F5344CB8AC3E}">
        <p14:creationId xmlns:p14="http://schemas.microsoft.com/office/powerpoint/2010/main" val="1220885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123056" y="6419273"/>
            <a:ext cx="1995054" cy="377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11716" t="8931" r="29858" b="6679"/>
          <a:stretch/>
        </p:blipFill>
        <p:spPr bwMode="auto">
          <a:xfrm>
            <a:off x="3666836" y="548602"/>
            <a:ext cx="2403215" cy="256443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26426" t="9231" r="18397" b="15420"/>
          <a:stretch/>
        </p:blipFill>
        <p:spPr bwMode="auto">
          <a:xfrm>
            <a:off x="504390" y="1004849"/>
            <a:ext cx="2645007" cy="2735877"/>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6" cstate="print">
            <a:extLst>
              <a:ext uri="{28A0092B-C50C-407E-A947-70E740481C1C}">
                <a14:useLocalDpi xmlns:a14="http://schemas.microsoft.com/office/drawing/2010/main" val="0"/>
              </a:ext>
            </a:extLst>
          </a:blip>
          <a:srcRect l="22642" t="6316" r="32946" b="21425"/>
          <a:stretch/>
        </p:blipFill>
        <p:spPr bwMode="auto">
          <a:xfrm>
            <a:off x="6446982" y="126645"/>
            <a:ext cx="2308138" cy="2807224"/>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7" cstate="print">
            <a:extLst>
              <a:ext uri="{28A0092B-C50C-407E-A947-70E740481C1C}">
                <a14:useLocalDpi xmlns:a14="http://schemas.microsoft.com/office/drawing/2010/main" val="0"/>
              </a:ext>
            </a:extLst>
          </a:blip>
          <a:srcRect l="8721" t="17441" r="13491" b="26163"/>
          <a:stretch/>
        </p:blipFill>
        <p:spPr bwMode="auto">
          <a:xfrm>
            <a:off x="4349000" y="3516269"/>
            <a:ext cx="3575800" cy="2649883"/>
          </a:xfrm>
          <a:prstGeom prst="rect">
            <a:avLst/>
          </a:prstGeom>
          <a:ln>
            <a:noFill/>
          </a:ln>
          <a:extLst>
            <a:ext uri="{53640926-AAD7-44D8-BBD7-CCE9431645EC}">
              <a14:shadowObscured xmlns:a14="http://schemas.microsoft.com/office/drawing/2010/main"/>
            </a:ext>
          </a:extLst>
        </p:spPr>
      </p:pic>
      <p:sp>
        <p:nvSpPr>
          <p:cNvPr id="13" name="Rectangle 12"/>
          <p:cNvSpPr/>
          <p:nvPr/>
        </p:nvSpPr>
        <p:spPr>
          <a:xfrm>
            <a:off x="1724342" y="6275981"/>
            <a:ext cx="8691418" cy="410882"/>
          </a:xfrm>
          <a:prstGeom prst="rect">
            <a:avLst/>
          </a:prstGeom>
        </p:spPr>
        <p:txBody>
          <a:bodyPr wrap="square">
            <a:spAutoFit/>
          </a:bodyPr>
          <a:lstStyle/>
          <a:p>
            <a:pPr algn="ctr" rtl="1">
              <a:lnSpc>
                <a:spcPct val="115000"/>
              </a:lnSpc>
              <a:spcAft>
                <a:spcPts val="1000"/>
              </a:spcAft>
            </a:pPr>
            <a:r>
              <a:rPr lang="ar-SA" b="1" dirty="0">
                <a:latin typeface="Times New Roman" panose="02020603050405020304" pitchFamily="18" charset="0"/>
                <a:ea typeface="Calibri" panose="020F0502020204030204" pitchFamily="34" charset="0"/>
                <a:cs typeface="B Nazanin" panose="00000400000000000000" pitchFamily="2" charset="-78"/>
              </a:rPr>
              <a:t>شکل </a:t>
            </a:r>
            <a:r>
              <a:rPr lang="fa-IR" b="1" dirty="0">
                <a:latin typeface="Times New Roman" panose="02020603050405020304" pitchFamily="18" charset="0"/>
                <a:ea typeface="Calibri" panose="020F0502020204030204" pitchFamily="34" charset="0"/>
                <a:cs typeface="B Nazanin" panose="00000400000000000000" pitchFamily="2" charset="-78"/>
              </a:rPr>
              <a:t> </a:t>
            </a:r>
            <a:r>
              <a:rPr lang="ar-SA" b="1" dirty="0">
                <a:latin typeface="Times New Roman" panose="02020603050405020304" pitchFamily="18" charset="0"/>
                <a:ea typeface="Calibri" panose="020F0502020204030204" pitchFamily="34" charset="0"/>
                <a:cs typeface="B Nazanin" panose="00000400000000000000" pitchFamily="2" charset="-78"/>
              </a:rPr>
              <a:t> </a:t>
            </a:r>
            <a:r>
              <a:rPr lang="fa-IR" b="1" dirty="0">
                <a:latin typeface="Times New Roman" panose="02020603050405020304" pitchFamily="18" charset="0"/>
                <a:ea typeface="Calibri" panose="020F0502020204030204" pitchFamily="34" charset="0"/>
                <a:cs typeface="B Nazanin" panose="00000400000000000000" pitchFamily="2" charset="-78"/>
              </a:rPr>
              <a:t> </a:t>
            </a:r>
            <a:r>
              <a:rPr lang="ar-SA" b="1" dirty="0">
                <a:latin typeface="Times New Roman" panose="02020603050405020304" pitchFamily="18" charset="0"/>
                <a:ea typeface="Calibri" panose="020F0502020204030204" pitchFamily="34" charset="0"/>
                <a:cs typeface="B Nazanin" panose="00000400000000000000" pitchFamily="2" charset="-78"/>
              </a:rPr>
              <a:t>ارسال سند نهایی ماموریت تیم های دانشجویی و ارایه گواهی موفقیت در ماموریت</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58325" y="6275982"/>
            <a:ext cx="520710" cy="520710"/>
          </a:xfrm>
          <a:prstGeom prst="rect">
            <a:avLst/>
          </a:prstGeom>
          <a:solidFill>
            <a:srgbClr val="002060"/>
          </a:solidFill>
        </p:spPr>
      </p:pic>
    </p:spTree>
    <p:extLst>
      <p:ext uri="{BB962C8B-B14F-4D97-AF65-F5344CB8AC3E}">
        <p14:creationId xmlns:p14="http://schemas.microsoft.com/office/powerpoint/2010/main" val="2618804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endParaRPr lang="en-US" dirty="0"/>
          </a:p>
        </p:txBody>
      </p:sp>
      <p:sp>
        <p:nvSpPr>
          <p:cNvPr id="3" name="Content Placeholder 2"/>
          <p:cNvSpPr>
            <a:spLocks noGrp="1"/>
          </p:cNvSpPr>
          <p:nvPr>
            <p:ph idx="1"/>
          </p:nvPr>
        </p:nvSpPr>
        <p:spPr/>
        <p:txBody>
          <a:bodyPr/>
          <a:lstStyle/>
          <a:p>
            <a:pPr algn="justLow" rtl="1"/>
            <a:endParaRPr lang="en-US" dirty="0">
              <a:cs typeface="B Nazanin" panose="00000400000000000000" pitchFamily="2" charset="-78"/>
            </a:endParaRP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6443" r="6590"/>
          <a:stretch/>
        </p:blipFill>
        <p:spPr>
          <a:xfrm>
            <a:off x="1588655" y="702024"/>
            <a:ext cx="9245600" cy="4911581"/>
          </a:xfrm>
          <a:prstGeom prst="rect">
            <a:avLst/>
          </a:prstGeom>
        </p:spPr>
      </p:pic>
      <p:sp>
        <p:nvSpPr>
          <p:cNvPr id="5" name="Rectangle 4"/>
          <p:cNvSpPr/>
          <p:nvPr/>
        </p:nvSpPr>
        <p:spPr>
          <a:xfrm>
            <a:off x="1865746" y="5689843"/>
            <a:ext cx="8691418" cy="410882"/>
          </a:xfrm>
          <a:prstGeom prst="rect">
            <a:avLst/>
          </a:prstGeom>
        </p:spPr>
        <p:txBody>
          <a:bodyPr wrap="square">
            <a:spAutoFit/>
          </a:bodyPr>
          <a:lstStyle/>
          <a:p>
            <a:pPr algn="ctr" rtl="1">
              <a:lnSpc>
                <a:spcPct val="115000"/>
              </a:lnSpc>
              <a:spcAft>
                <a:spcPts val="1000"/>
              </a:spcAft>
            </a:pPr>
            <a:r>
              <a:rPr lang="ar-SA" b="1" dirty="0">
                <a:latin typeface="Times New Roman" panose="02020603050405020304" pitchFamily="18" charset="0"/>
                <a:ea typeface="Calibri" panose="020F0502020204030204" pitchFamily="34" charset="0"/>
                <a:cs typeface="B Nazanin" panose="00000400000000000000" pitchFamily="2" charset="-78"/>
              </a:rPr>
              <a:t>شکل </a:t>
            </a:r>
            <a:r>
              <a:rPr lang="fa-IR" b="1" dirty="0">
                <a:latin typeface="Times New Roman" panose="02020603050405020304" pitchFamily="18" charset="0"/>
                <a:ea typeface="Calibri" panose="020F0502020204030204" pitchFamily="34" charset="0"/>
                <a:cs typeface="B Nazanin" panose="00000400000000000000" pitchFamily="2" charset="-78"/>
              </a:rPr>
              <a:t> </a:t>
            </a:r>
            <a:r>
              <a:rPr lang="ar-SA" b="1" dirty="0">
                <a:latin typeface="Times New Roman" panose="02020603050405020304" pitchFamily="18" charset="0"/>
                <a:ea typeface="Calibri" panose="020F0502020204030204" pitchFamily="34" charset="0"/>
                <a:cs typeface="B Nazanin" panose="00000400000000000000" pitchFamily="2" charset="-78"/>
              </a:rPr>
              <a:t> </a:t>
            </a:r>
            <a:r>
              <a:rPr lang="fa-IR" b="1" dirty="0">
                <a:latin typeface="Times New Roman" panose="02020603050405020304" pitchFamily="18" charset="0"/>
                <a:ea typeface="Calibri" panose="020F0502020204030204" pitchFamily="34" charset="0"/>
                <a:cs typeface="B Nazanin" panose="00000400000000000000" pitchFamily="2" charset="-78"/>
              </a:rPr>
              <a:t> </a:t>
            </a:r>
            <a:r>
              <a:rPr lang="ar-SA" b="1" dirty="0">
                <a:latin typeface="Times New Roman" panose="02020603050405020304" pitchFamily="18" charset="0"/>
                <a:ea typeface="Calibri" panose="020F0502020204030204" pitchFamily="34" charset="0"/>
                <a:cs typeface="B Nazanin" panose="00000400000000000000" pitchFamily="2" charset="-78"/>
              </a:rPr>
              <a:t>ارسال سند نهایی ماموریت تیم های دانشجویی و ارایه گواهی موفقیت در ماموریت</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5177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Nazanin" panose="00000400000000000000" pitchFamily="2" charset="-78"/>
              </a:rPr>
              <a:t>نتايج </a:t>
            </a:r>
            <a:endParaRPr lang="en-US" dirty="0"/>
          </a:p>
        </p:txBody>
      </p:sp>
      <p:sp>
        <p:nvSpPr>
          <p:cNvPr id="3" name="Content Placeholder 2"/>
          <p:cNvSpPr>
            <a:spLocks noGrp="1"/>
          </p:cNvSpPr>
          <p:nvPr>
            <p:ph idx="1"/>
          </p:nvPr>
        </p:nvSpPr>
        <p:spPr>
          <a:xfrm>
            <a:off x="249383" y="1474643"/>
            <a:ext cx="11224490" cy="4351338"/>
          </a:xfrm>
        </p:spPr>
        <p:txBody>
          <a:bodyPr>
            <a:normAutofit/>
          </a:bodyPr>
          <a:lstStyle/>
          <a:p>
            <a:pPr marL="0" indent="0" algn="justLow" rtl="1">
              <a:lnSpc>
                <a:spcPct val="150000"/>
              </a:lnSpc>
              <a:buNone/>
            </a:pPr>
            <a:r>
              <a:rPr lang="fa-IR" sz="1800" b="1" dirty="0">
                <a:cs typeface="B Nazanin" panose="00000400000000000000" pitchFamily="2" charset="-78"/>
              </a:rPr>
              <a:t> </a:t>
            </a:r>
            <a:r>
              <a:rPr lang="ar-SA" sz="1800" b="1" dirty="0">
                <a:cs typeface="B Nazanin" panose="00000400000000000000" pitchFamily="2" charset="-78"/>
              </a:rPr>
              <a:t>از  محتوای سه جلسه آموزشی، پیش آزمون انجام و پس آزمون به فاصله یک هفته  تکرار شد(9 نمره) ، مقایسه نمرات پیش آزمون و پس آزمون تفاوت معناداری را نشان داد به این صورت که  میانه (دامنه بین چارکی) نمرات پیش آزمون از 1.5 (0.9) به 7.2  (3) در پس آزمون تغییر یافت </a:t>
            </a:r>
            <a:r>
              <a:rPr lang="fa-IR" sz="1800" b="1" dirty="0">
                <a:cs typeface="B Nazanin" panose="00000400000000000000" pitchFamily="2" charset="-78"/>
              </a:rPr>
              <a:t> </a:t>
            </a:r>
            <a:r>
              <a:rPr lang="en-US" sz="1800" b="1" dirty="0">
                <a:cs typeface="B Nazanin" panose="00000400000000000000" pitchFamily="2" charset="-78"/>
              </a:rPr>
              <a:t>P&lt;0.001</a:t>
            </a:r>
            <a:endParaRPr lang="fa-IR" sz="1800" b="1" dirty="0">
              <a:cs typeface="B Nazanin" panose="00000400000000000000" pitchFamily="2" charset="-78"/>
            </a:endParaRPr>
          </a:p>
          <a:p>
            <a:pPr lvl="0" algn="ctr" rtl="1">
              <a:lnSpc>
                <a:spcPct val="150000"/>
              </a:lnSpc>
            </a:pPr>
            <a:r>
              <a:rPr lang="ar-SA" sz="2000" b="1" dirty="0">
                <a:cs typeface="B Nazanin" panose="00000400000000000000" pitchFamily="2" charset="-78"/>
              </a:rPr>
              <a:t> </a:t>
            </a:r>
            <a:r>
              <a:rPr lang="ar-SA" altLang="en-US" sz="2000" b="1" dirty="0">
                <a:latin typeface="Times New Roman" panose="02020603050405020304" pitchFamily="18" charset="0"/>
                <a:ea typeface="Calibri" panose="020F0502020204030204" pitchFamily="34" charset="0"/>
                <a:cs typeface="B Nazanin" panose="00000400000000000000" pitchFamily="2" charset="-78"/>
              </a:rPr>
              <a:t>بررسی رضایت و دیدگاه دانشجویان در مورد اثربخشی روش بازی جدی در یادگیری</a:t>
            </a:r>
            <a:endParaRPr lang="en-US" altLang="en-US" sz="1050" b="1" dirty="0"/>
          </a:p>
          <a:p>
            <a:pPr algn="justLow" rtl="1">
              <a:lnSpc>
                <a:spcPct val="150000"/>
              </a:lnSpc>
            </a:pPr>
            <a:endParaRPr lang="en-US" sz="1600" dirty="0">
              <a:cs typeface="B Nazanin"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61832162"/>
              </p:ext>
            </p:extLst>
          </p:nvPr>
        </p:nvGraphicFramePr>
        <p:xfrm>
          <a:off x="2189020" y="3060941"/>
          <a:ext cx="7285179" cy="1797386"/>
        </p:xfrm>
        <a:graphic>
          <a:graphicData uri="http://schemas.openxmlformats.org/drawingml/2006/table">
            <a:tbl>
              <a:tblPr rtl="1" firstRow="1" firstCol="1" bandRow="1">
                <a:tableStyleId>{5C22544A-7EE6-4342-B048-85BDC9FD1C3A}</a:tableStyleId>
              </a:tblPr>
              <a:tblGrid>
                <a:gridCol w="916663">
                  <a:extLst>
                    <a:ext uri="{9D8B030D-6E8A-4147-A177-3AD203B41FA5}">
                      <a16:colId xmlns:a16="http://schemas.microsoft.com/office/drawing/2014/main" val="2389141894"/>
                    </a:ext>
                  </a:extLst>
                </a:gridCol>
                <a:gridCol w="1251088">
                  <a:extLst>
                    <a:ext uri="{9D8B030D-6E8A-4147-A177-3AD203B41FA5}">
                      <a16:colId xmlns:a16="http://schemas.microsoft.com/office/drawing/2014/main" val="744801269"/>
                    </a:ext>
                  </a:extLst>
                </a:gridCol>
                <a:gridCol w="1366573">
                  <a:extLst>
                    <a:ext uri="{9D8B030D-6E8A-4147-A177-3AD203B41FA5}">
                      <a16:colId xmlns:a16="http://schemas.microsoft.com/office/drawing/2014/main" val="1218268067"/>
                    </a:ext>
                  </a:extLst>
                </a:gridCol>
                <a:gridCol w="1250285">
                  <a:extLst>
                    <a:ext uri="{9D8B030D-6E8A-4147-A177-3AD203B41FA5}">
                      <a16:colId xmlns:a16="http://schemas.microsoft.com/office/drawing/2014/main" val="2132956100"/>
                    </a:ext>
                  </a:extLst>
                </a:gridCol>
                <a:gridCol w="1250285">
                  <a:extLst>
                    <a:ext uri="{9D8B030D-6E8A-4147-A177-3AD203B41FA5}">
                      <a16:colId xmlns:a16="http://schemas.microsoft.com/office/drawing/2014/main" val="3669877009"/>
                    </a:ext>
                  </a:extLst>
                </a:gridCol>
                <a:gridCol w="1250285">
                  <a:extLst>
                    <a:ext uri="{9D8B030D-6E8A-4147-A177-3AD203B41FA5}">
                      <a16:colId xmlns:a16="http://schemas.microsoft.com/office/drawing/2014/main" val="2604233849"/>
                    </a:ext>
                  </a:extLst>
                </a:gridCol>
              </a:tblGrid>
              <a:tr h="882722">
                <a:tc>
                  <a:txBody>
                    <a:bodyPr/>
                    <a:lstStyle/>
                    <a:p>
                      <a:pPr algn="justLow" rtl="1">
                        <a:lnSpc>
                          <a:spcPct val="115000"/>
                        </a:lnSpc>
                        <a:spcAft>
                          <a:spcPts val="1000"/>
                        </a:spcAft>
                      </a:pPr>
                      <a:r>
                        <a:rPr lang="fa-IR" sz="1400" b="1">
                          <a:solidFill>
                            <a:schemeClr val="tx1"/>
                          </a:solidFill>
                          <a:effectLst/>
                          <a:cs typeface="B Nazanin" panose="00000400000000000000" pitchFamily="2" charset="-78"/>
                        </a:rPr>
                        <a:t> </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15000"/>
                        </a:lnSpc>
                        <a:spcAft>
                          <a:spcPts val="1000"/>
                        </a:spcAft>
                      </a:pPr>
                      <a:r>
                        <a:rPr lang="fa-IR" sz="1400" b="1">
                          <a:solidFill>
                            <a:schemeClr val="tx1"/>
                          </a:solidFill>
                          <a:effectLst/>
                          <a:cs typeface="B Nazanin" panose="00000400000000000000" pitchFamily="2" charset="-78"/>
                        </a:rPr>
                        <a:t>کم</a:t>
                      </a:r>
                      <a:endParaRPr lang="en-US" sz="1100" b="1">
                        <a:solidFill>
                          <a:schemeClr val="tx1"/>
                        </a:solidFill>
                        <a:effectLst/>
                        <a:cs typeface="B Nazanin" panose="00000400000000000000" pitchFamily="2" charset="-78"/>
                      </a:endParaRPr>
                    </a:p>
                    <a:p>
                      <a:pPr algn="justLow" rtl="1">
                        <a:lnSpc>
                          <a:spcPct val="115000"/>
                        </a:lnSpc>
                        <a:spcAft>
                          <a:spcPts val="1000"/>
                        </a:spcAft>
                      </a:pPr>
                      <a:r>
                        <a:rPr lang="fa-IR" sz="1400" b="1">
                          <a:solidFill>
                            <a:schemeClr val="tx1"/>
                          </a:solidFill>
                          <a:effectLst/>
                          <a:cs typeface="B Nazanin" panose="00000400000000000000" pitchFamily="2" charset="-78"/>
                        </a:rPr>
                        <a:t>تعداد(درصد)</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15000"/>
                        </a:lnSpc>
                        <a:spcAft>
                          <a:spcPts val="1000"/>
                        </a:spcAft>
                      </a:pPr>
                      <a:r>
                        <a:rPr lang="fa-IR" sz="1400" b="1" dirty="0">
                          <a:solidFill>
                            <a:schemeClr val="tx1"/>
                          </a:solidFill>
                          <a:effectLst/>
                          <a:cs typeface="B Nazanin" panose="00000400000000000000" pitchFamily="2" charset="-78"/>
                        </a:rPr>
                        <a:t>متوسط </a:t>
                      </a:r>
                      <a:endParaRPr lang="en-US" sz="1100" b="1" dirty="0">
                        <a:solidFill>
                          <a:schemeClr val="tx1"/>
                        </a:solidFill>
                        <a:effectLst/>
                        <a:cs typeface="B Nazanin" panose="00000400000000000000" pitchFamily="2" charset="-78"/>
                      </a:endParaRPr>
                    </a:p>
                    <a:p>
                      <a:pPr algn="justLow" rtl="1">
                        <a:lnSpc>
                          <a:spcPct val="115000"/>
                        </a:lnSpc>
                        <a:spcAft>
                          <a:spcPts val="1000"/>
                        </a:spcAft>
                      </a:pPr>
                      <a:r>
                        <a:rPr lang="fa-IR" sz="1400" b="1" dirty="0">
                          <a:solidFill>
                            <a:schemeClr val="tx1"/>
                          </a:solidFill>
                          <a:effectLst/>
                          <a:cs typeface="B Nazanin" panose="00000400000000000000" pitchFamily="2" charset="-78"/>
                        </a:rPr>
                        <a:t>تعداد(درصد) </a:t>
                      </a:r>
                      <a:r>
                        <a:rPr lang="en-US" sz="1400" b="1" dirty="0">
                          <a:solidFill>
                            <a:schemeClr val="tx1"/>
                          </a:solidFill>
                          <a:effectLst/>
                          <a:cs typeface="B Nazanin" panose="00000400000000000000" pitchFamily="2" charset="-78"/>
                        </a:rPr>
                        <a:t>   </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15000"/>
                        </a:lnSpc>
                        <a:spcAft>
                          <a:spcPts val="1000"/>
                        </a:spcAft>
                      </a:pPr>
                      <a:r>
                        <a:rPr lang="fa-IR" sz="1400" b="1" dirty="0">
                          <a:solidFill>
                            <a:schemeClr val="tx1"/>
                          </a:solidFill>
                          <a:effectLst/>
                          <a:cs typeface="B Nazanin" panose="00000400000000000000" pitchFamily="2" charset="-78"/>
                        </a:rPr>
                        <a:t>زیاد  </a:t>
                      </a:r>
                      <a:endParaRPr lang="en-US" sz="1100" b="1" dirty="0">
                        <a:solidFill>
                          <a:schemeClr val="tx1"/>
                        </a:solidFill>
                        <a:effectLst/>
                        <a:cs typeface="B Nazanin" panose="00000400000000000000" pitchFamily="2" charset="-78"/>
                      </a:endParaRPr>
                    </a:p>
                    <a:p>
                      <a:pPr algn="justLow" rtl="1">
                        <a:lnSpc>
                          <a:spcPct val="115000"/>
                        </a:lnSpc>
                        <a:spcAft>
                          <a:spcPts val="1000"/>
                        </a:spcAft>
                      </a:pPr>
                      <a:r>
                        <a:rPr lang="fa-IR" sz="1400" b="1" dirty="0">
                          <a:solidFill>
                            <a:schemeClr val="tx1"/>
                          </a:solidFill>
                          <a:effectLst/>
                          <a:cs typeface="B Nazanin" panose="00000400000000000000" pitchFamily="2" charset="-78"/>
                        </a:rPr>
                        <a:t>تعداد(درصد)</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15000"/>
                        </a:lnSpc>
                        <a:spcAft>
                          <a:spcPts val="1000"/>
                        </a:spcAft>
                      </a:pPr>
                      <a:r>
                        <a:rPr lang="fa-IR" sz="1400" b="1">
                          <a:solidFill>
                            <a:schemeClr val="tx1"/>
                          </a:solidFill>
                          <a:effectLst/>
                          <a:cs typeface="B Nazanin" panose="00000400000000000000" pitchFamily="2" charset="-78"/>
                        </a:rPr>
                        <a:t>خیلی زیاد </a:t>
                      </a:r>
                      <a:endParaRPr lang="en-US" sz="1100" b="1">
                        <a:solidFill>
                          <a:schemeClr val="tx1"/>
                        </a:solidFill>
                        <a:effectLst/>
                        <a:cs typeface="B Nazanin" panose="00000400000000000000" pitchFamily="2" charset="-78"/>
                      </a:endParaRPr>
                    </a:p>
                    <a:p>
                      <a:pPr algn="justLow" rtl="1">
                        <a:lnSpc>
                          <a:spcPct val="115000"/>
                        </a:lnSpc>
                        <a:spcAft>
                          <a:spcPts val="1000"/>
                        </a:spcAft>
                      </a:pPr>
                      <a:r>
                        <a:rPr lang="fa-IR" sz="1400" b="1">
                          <a:solidFill>
                            <a:schemeClr val="tx1"/>
                          </a:solidFill>
                          <a:effectLst/>
                          <a:cs typeface="B Nazanin" panose="00000400000000000000" pitchFamily="2" charset="-78"/>
                        </a:rPr>
                        <a:t>تعداد(درصد) </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15000"/>
                        </a:lnSpc>
                        <a:spcAft>
                          <a:spcPts val="1000"/>
                        </a:spcAft>
                      </a:pPr>
                      <a:r>
                        <a:rPr lang="fa-IR" sz="1400" b="1">
                          <a:solidFill>
                            <a:schemeClr val="tx1"/>
                          </a:solidFill>
                          <a:effectLst/>
                          <a:cs typeface="B Nazanin" panose="00000400000000000000" pitchFamily="2" charset="-78"/>
                        </a:rPr>
                        <a:t>جمع</a:t>
                      </a:r>
                      <a:endParaRPr lang="en-US" sz="1100" b="1">
                        <a:solidFill>
                          <a:schemeClr val="tx1"/>
                        </a:solidFill>
                        <a:effectLst/>
                        <a:cs typeface="B Nazanin" panose="00000400000000000000" pitchFamily="2" charset="-78"/>
                      </a:endParaRPr>
                    </a:p>
                    <a:p>
                      <a:pPr algn="justLow" rtl="1">
                        <a:lnSpc>
                          <a:spcPct val="115000"/>
                        </a:lnSpc>
                        <a:spcAft>
                          <a:spcPts val="1000"/>
                        </a:spcAft>
                      </a:pPr>
                      <a:r>
                        <a:rPr lang="fa-IR" sz="1400" b="1">
                          <a:solidFill>
                            <a:schemeClr val="tx1"/>
                          </a:solidFill>
                          <a:effectLst/>
                          <a:cs typeface="B Nazanin" panose="00000400000000000000" pitchFamily="2" charset="-78"/>
                        </a:rPr>
                        <a:t>تعداد(درصد) </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440692986"/>
                  </a:ext>
                </a:extLst>
              </a:tr>
              <a:tr h="457332">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یادگیری </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5 (</a:t>
                      </a:r>
                      <a:r>
                        <a:rPr lang="en-US" sz="1400" b="1">
                          <a:solidFill>
                            <a:schemeClr val="tx1"/>
                          </a:solidFill>
                          <a:effectLst/>
                          <a:cs typeface="B Nazanin" panose="00000400000000000000" pitchFamily="2" charset="-78"/>
                        </a:rPr>
                        <a:t>6.5</a:t>
                      </a:r>
                      <a:r>
                        <a:rPr lang="fa-IR" sz="1400" b="1">
                          <a:solidFill>
                            <a:schemeClr val="tx1"/>
                          </a:solidFill>
                          <a:effectLst/>
                          <a:cs typeface="B Nazanin" panose="00000400000000000000" pitchFamily="2" charset="-78"/>
                        </a:rPr>
                        <a:t>)     </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16 (21.8)</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24 (31.2)</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32 (41.5)</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77 (100)</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3726095897"/>
                  </a:ext>
                </a:extLst>
              </a:tr>
              <a:tr h="457332">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رضایت    </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8 (10.4)</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dirty="0">
                          <a:solidFill>
                            <a:schemeClr val="tx1"/>
                          </a:solidFill>
                          <a:effectLst/>
                          <a:cs typeface="B Nazanin" panose="00000400000000000000" pitchFamily="2" charset="-78"/>
                        </a:rPr>
                        <a:t>11 (14.3)</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26 (33.8)</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a:solidFill>
                            <a:schemeClr val="tx1"/>
                          </a:solidFill>
                          <a:effectLst/>
                          <a:cs typeface="B Nazanin" panose="00000400000000000000" pitchFamily="2" charset="-78"/>
                        </a:rPr>
                        <a:t>32 (41.5)</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tc>
                  <a:txBody>
                    <a:bodyPr/>
                    <a:lstStyle/>
                    <a:p>
                      <a:pPr algn="justLow" rtl="1">
                        <a:lnSpc>
                          <a:spcPct val="150000"/>
                        </a:lnSpc>
                        <a:spcAft>
                          <a:spcPts val="1000"/>
                        </a:spcAft>
                      </a:pPr>
                      <a:r>
                        <a:rPr lang="fa-IR" sz="1400" b="1" dirty="0">
                          <a:solidFill>
                            <a:schemeClr val="tx1"/>
                          </a:solidFill>
                          <a:effectLst/>
                          <a:cs typeface="B Nazanin" panose="00000400000000000000" pitchFamily="2" charset="-78"/>
                        </a:rPr>
                        <a:t>77 (100)</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tc>
                <a:extLst>
                  <a:ext uri="{0D108BD9-81ED-4DB2-BD59-A6C34878D82A}">
                    <a16:rowId xmlns:a16="http://schemas.microsoft.com/office/drawing/2014/main" val="1599305265"/>
                  </a:ext>
                </a:extLst>
              </a:tr>
            </a:tbl>
          </a:graphicData>
        </a:graphic>
      </p:graphicFrame>
      <p:sp>
        <p:nvSpPr>
          <p:cNvPr id="5" name="Rectangle 1"/>
          <p:cNvSpPr>
            <a:spLocks noChangeArrowheads="1"/>
          </p:cNvSpPr>
          <p:nvPr/>
        </p:nvSpPr>
        <p:spPr bwMode="auto">
          <a:xfrm>
            <a:off x="249383" y="5042142"/>
            <a:ext cx="1136996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9400" algn="r"/>
              </a:tabLst>
              <a:defRPr>
                <a:solidFill>
                  <a:schemeClr val="tx1"/>
                </a:solidFill>
                <a:latin typeface="Arial" panose="020B0604020202020204" pitchFamily="34" charset="0"/>
              </a:defRPr>
            </a:lvl1pPr>
            <a:lvl2pPr eaLnBrk="0" fontAlgn="base" hangingPunct="0">
              <a:spcBef>
                <a:spcPct val="0"/>
              </a:spcBef>
              <a:spcAft>
                <a:spcPct val="0"/>
              </a:spcAft>
              <a:tabLst>
                <a:tab pos="279400" algn="r"/>
              </a:tabLst>
              <a:defRPr>
                <a:solidFill>
                  <a:schemeClr val="tx1"/>
                </a:solidFill>
                <a:latin typeface="Arial" panose="020B0604020202020204" pitchFamily="34" charset="0"/>
              </a:defRPr>
            </a:lvl2pPr>
            <a:lvl3pPr eaLnBrk="0" fontAlgn="base" hangingPunct="0">
              <a:spcBef>
                <a:spcPct val="0"/>
              </a:spcBef>
              <a:spcAft>
                <a:spcPct val="0"/>
              </a:spcAft>
              <a:tabLst>
                <a:tab pos="279400" algn="r"/>
              </a:tabLst>
              <a:defRPr>
                <a:solidFill>
                  <a:schemeClr val="tx1"/>
                </a:solidFill>
                <a:latin typeface="Arial" panose="020B0604020202020204" pitchFamily="34" charset="0"/>
              </a:defRPr>
            </a:lvl3pPr>
            <a:lvl4pPr eaLnBrk="0" fontAlgn="base" hangingPunct="0">
              <a:spcBef>
                <a:spcPct val="0"/>
              </a:spcBef>
              <a:spcAft>
                <a:spcPct val="0"/>
              </a:spcAft>
              <a:tabLst>
                <a:tab pos="279400" algn="r"/>
              </a:tabLst>
              <a:defRPr>
                <a:solidFill>
                  <a:schemeClr val="tx1"/>
                </a:solidFill>
                <a:latin typeface="Arial" panose="020B0604020202020204" pitchFamily="34" charset="0"/>
              </a:defRPr>
            </a:lvl4pPr>
            <a:lvl5pPr eaLnBrk="0" fontAlgn="base" hangingPunct="0">
              <a:spcBef>
                <a:spcPct val="0"/>
              </a:spcBef>
              <a:spcAft>
                <a:spcPct val="0"/>
              </a:spcAft>
              <a:tabLst>
                <a:tab pos="279400" algn="r"/>
              </a:tabLst>
              <a:defRPr>
                <a:solidFill>
                  <a:schemeClr val="tx1"/>
                </a:solidFill>
                <a:latin typeface="Arial" panose="020B0604020202020204" pitchFamily="34" charset="0"/>
              </a:defRPr>
            </a:lvl5pPr>
            <a:lvl6pPr eaLnBrk="0" fontAlgn="base" hangingPunct="0">
              <a:spcBef>
                <a:spcPct val="0"/>
              </a:spcBef>
              <a:spcAft>
                <a:spcPct val="0"/>
              </a:spcAft>
              <a:tabLst>
                <a:tab pos="279400" algn="r"/>
              </a:tabLst>
              <a:defRPr>
                <a:solidFill>
                  <a:schemeClr val="tx1"/>
                </a:solidFill>
                <a:latin typeface="Arial" panose="020B0604020202020204" pitchFamily="34" charset="0"/>
              </a:defRPr>
            </a:lvl6pPr>
            <a:lvl7pPr eaLnBrk="0" fontAlgn="base" hangingPunct="0">
              <a:spcBef>
                <a:spcPct val="0"/>
              </a:spcBef>
              <a:spcAft>
                <a:spcPct val="0"/>
              </a:spcAft>
              <a:tabLst>
                <a:tab pos="279400" algn="r"/>
              </a:tabLst>
              <a:defRPr>
                <a:solidFill>
                  <a:schemeClr val="tx1"/>
                </a:solidFill>
                <a:latin typeface="Arial" panose="020B0604020202020204" pitchFamily="34" charset="0"/>
              </a:defRPr>
            </a:lvl7pPr>
            <a:lvl8pPr eaLnBrk="0" fontAlgn="base" hangingPunct="0">
              <a:spcBef>
                <a:spcPct val="0"/>
              </a:spcBef>
              <a:spcAft>
                <a:spcPct val="0"/>
              </a:spcAft>
              <a:tabLst>
                <a:tab pos="279400" algn="r"/>
              </a:tabLst>
              <a:defRPr>
                <a:solidFill>
                  <a:schemeClr val="tx1"/>
                </a:solidFill>
                <a:latin typeface="Arial" panose="020B0604020202020204" pitchFamily="34" charset="0"/>
              </a:defRPr>
            </a:lvl8pPr>
            <a:lvl9pPr eaLnBrk="0" fontAlgn="base" hangingPunct="0">
              <a:spcBef>
                <a:spcPct val="0"/>
              </a:spcBef>
              <a:spcAft>
                <a:spcPct val="0"/>
              </a:spcAft>
              <a:tabLst>
                <a:tab pos="279400" algn="r"/>
              </a:tabLs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tab pos="279400" algn="r"/>
              </a:tabLst>
            </a:pPr>
            <a:r>
              <a:rPr kumimoji="0" lang="fa-IR" altLang="en-US"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در </a:t>
            </a:r>
            <a:r>
              <a:rPr kumimoji="0" lang="fa-IR" altLang="en-US"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مقایسه با ترم های قبل از مداخله نتایج زیر در مورد احتمال اثر مداخله در یادگیری مشهود بود:</a:t>
            </a:r>
            <a:endParaRPr kumimoji="0" lang="en-US" altLang="en-US" sz="1000" b="1"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tab pos="279400" algn="r"/>
              </a:tabLst>
            </a:pPr>
            <a:r>
              <a:rPr kumimoji="0" lang="fa-IR" altLang="en-US"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کاهش نیاز به نمره ترمیم (بردن نمرات نهایی به روی نمودار): نمره ترمیم در ترم مورد بررسی 0.5 نمره بود که در مقایسه با 1.5 تا 2 نمره درترم های قبل از مداخله  کاهش قابل توجهی را نشان داد.</a:t>
            </a:r>
            <a:endParaRPr kumimoji="0" lang="en-US" altLang="en-US" sz="1000" b="1"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tab pos="279400" algn="r"/>
              </a:tabLst>
            </a:pPr>
            <a:r>
              <a:rPr kumimoji="0" lang="fa-IR" altLang="en-US"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کاهش دانشجویانی که موفق به پاس کردن درس اپیدمیولوژی نشدند: تعداد دانشجویانی  که موفق به پاس کردن درس اپیدمیولوژی نشدند از میانگین 5 تا 10 نفر دانشجو درترم های قبل از مداخله به یک تا سه نفردانشجو در ترم  مورد بررسی که کاهش قابل توجهی را نشان داد.</a:t>
            </a:r>
            <a:endParaRPr kumimoji="0" lang="en-US" altLang="en-US" sz="1000" b="1"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tab pos="279400" algn="r"/>
              </a:tabLst>
            </a:pPr>
            <a:endParaRPr kumimoji="0" lang="en-US" altLang="en-US" sz="2400" b="1" i="0" u="none" strike="noStrike" cap="none" normalizeH="0" baseline="0" dirty="0">
              <a:ln>
                <a:noFill/>
              </a:ln>
              <a:solidFill>
                <a:schemeClr val="tx1"/>
              </a:solidFill>
              <a:effectLst/>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57326" y="6350000"/>
            <a:ext cx="369888" cy="369888"/>
          </a:xfrm>
          <a:prstGeom prst="rect">
            <a:avLst/>
          </a:prstGeom>
          <a:solidFill>
            <a:srgbClr val="002060"/>
          </a:solidFill>
        </p:spPr>
      </p:pic>
    </p:spTree>
    <p:extLst>
      <p:ext uri="{BB962C8B-B14F-4D97-AF65-F5344CB8AC3E}">
        <p14:creationId xmlns:p14="http://schemas.microsoft.com/office/powerpoint/2010/main" val="2159778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cs typeface="B Nazanin" panose="00000400000000000000" pitchFamily="2" charset="-78"/>
              </a:rPr>
              <a:t>نتايج</a:t>
            </a:r>
            <a:endParaRPr lang="en-US" dirty="0"/>
          </a:p>
        </p:txBody>
      </p:sp>
      <p:sp>
        <p:nvSpPr>
          <p:cNvPr id="3" name="Content Placeholder 2"/>
          <p:cNvSpPr>
            <a:spLocks noGrp="1"/>
          </p:cNvSpPr>
          <p:nvPr>
            <p:ph idx="1"/>
          </p:nvPr>
        </p:nvSpPr>
        <p:spPr>
          <a:xfrm>
            <a:off x="317500" y="1495424"/>
            <a:ext cx="11036300" cy="4791075"/>
          </a:xfrm>
        </p:spPr>
        <p:txBody>
          <a:bodyPr>
            <a:noAutofit/>
          </a:bodyPr>
          <a:lstStyle/>
          <a:p>
            <a:pPr algn="justLow" rtl="1"/>
            <a:r>
              <a:rPr lang="ar-SA" sz="2400" b="1" dirty="0">
                <a:cs typeface="B Nazanin" panose="00000400000000000000" pitchFamily="2" charset="-78"/>
              </a:rPr>
              <a:t>اف</a:t>
            </a:r>
            <a:r>
              <a:rPr lang="fa-IR" sz="2400" b="1" dirty="0">
                <a:cs typeface="B Nazanin" panose="00000400000000000000" pitchFamily="2" charset="-78"/>
              </a:rPr>
              <a:t>ز</a:t>
            </a:r>
            <a:r>
              <a:rPr lang="ar-SA" sz="2400" b="1" dirty="0">
                <a:cs typeface="B Nazanin" panose="00000400000000000000" pitchFamily="2" charset="-78"/>
              </a:rPr>
              <a:t>ایش مشارکت و ترغیب به یادگیری فعال در دانشجویان </a:t>
            </a:r>
          </a:p>
          <a:p>
            <a:pPr algn="justLow" rtl="1"/>
            <a:r>
              <a:rPr lang="ar-SA" sz="2400" dirty="0">
                <a:cs typeface="B Nazanin" panose="00000400000000000000" pitchFamily="2" charset="-78"/>
              </a:rPr>
              <a:t>دانشجویان از طریق انجام مأموریت‌ها و چالش‌های مرتبط با اپیدمیولوژی که به یادگیری مشارکتی و تعامل با همسالان کمک می‌کند، و برقراری شرایط کسب امتیازات ویژه در جلسات حضوری مشارکت فعال  در آموزش نشان دادند.،  میزان عدم حضور در کلاس ها نسبت به دوره های گذشته از 30 نفر -جلسه به 16 نفر-جلسه کاهش قابل توجهی داشت  که می تواند نشان دهنده افزایش مشارکت و رضایـت منـدی در دانشجویان باشد.</a:t>
            </a:r>
          </a:p>
          <a:p>
            <a:pPr algn="justLow" rtl="1"/>
            <a:r>
              <a:rPr lang="ar-SA" sz="2400" b="1" dirty="0">
                <a:cs typeface="B Nazanin" panose="00000400000000000000" pitchFamily="2" charset="-78"/>
              </a:rPr>
              <a:t>دستیابی به اهداف آموزشی درس اپیدمیولوژی </a:t>
            </a:r>
          </a:p>
          <a:p>
            <a:pPr algn="justLow" rtl="1"/>
            <a:r>
              <a:rPr lang="ar-SA" sz="2400" dirty="0">
                <a:cs typeface="B Nazanin" panose="00000400000000000000" pitchFamily="2" charset="-78"/>
              </a:rPr>
              <a:t>بر اساس اهداف آموزشی درس اپیدمیولوژی  دانشجویان بایستی با انواع مطالعات، مراحل و روش انجام آنها، شاخص های اندازه گیری سلامت و بیماری آشنا شوند. با انجام آزمون ها دستیابی به این اهداف بررسی شد که با توجه به تغییر نمرات پیش آزمون و پس آزمون، و انجام ماموریت به صورت عملی دستیابی به اهداف مورد تایید قرار گرفت.  </a:t>
            </a:r>
          </a:p>
          <a:p>
            <a:pPr algn="justLow" rtl="1"/>
            <a:endParaRPr lang="ar-SA" sz="2400" dirty="0">
              <a:cs typeface="B Nazanin" panose="00000400000000000000" pitchFamily="2" charset="-78"/>
            </a:endParaRPr>
          </a:p>
          <a:p>
            <a:pPr algn="justLow" rtl="1"/>
            <a:r>
              <a:rPr lang="ar-SA" sz="2400" b="1" dirty="0">
                <a:cs typeface="B Nazanin" panose="00000400000000000000" pitchFamily="2" charset="-78"/>
              </a:rPr>
              <a:t>ارتقا مهارت های ارتباطي</a:t>
            </a:r>
          </a:p>
          <a:p>
            <a:pPr algn="justLow" rtl="1"/>
            <a:r>
              <a:rPr lang="ar-SA" sz="2400" dirty="0">
                <a:cs typeface="B Nazanin" panose="00000400000000000000" pitchFamily="2" charset="-78"/>
              </a:rPr>
              <a:t>در هر جلسه اعضای تیم ها  بایستی در کنار هم در کلاس حضور داشتند و پاسخگوی سوالات و  نحوه انجام ماموریت می بودند. همه اعضا مسوولیت کار را بر عهده داشتند و مورد سوال واقع می شدند</a:t>
            </a:r>
            <a:endParaRPr lang="en-US" sz="2400"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518" y="6286499"/>
            <a:ext cx="487363" cy="487363"/>
          </a:xfrm>
          <a:prstGeom prst="rect">
            <a:avLst/>
          </a:prstGeom>
          <a:solidFill>
            <a:srgbClr val="002060"/>
          </a:solidFill>
        </p:spPr>
      </p:pic>
    </p:spTree>
    <p:extLst>
      <p:ext uri="{BB962C8B-B14F-4D97-AF65-F5344CB8AC3E}">
        <p14:creationId xmlns:p14="http://schemas.microsoft.com/office/powerpoint/2010/main" val="607919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cs typeface="B Nazanin" panose="00000400000000000000" pitchFamily="2" charset="-78"/>
              </a:rPr>
              <a:t>اقدامات انجام شده برای تعامل با محيط </a:t>
            </a:r>
            <a:endParaRPr lang="en-US" dirty="0"/>
          </a:p>
        </p:txBody>
      </p:sp>
      <p:sp>
        <p:nvSpPr>
          <p:cNvPr id="3" name="Content Placeholder 2"/>
          <p:cNvSpPr>
            <a:spLocks noGrp="1"/>
          </p:cNvSpPr>
          <p:nvPr>
            <p:ph idx="1"/>
          </p:nvPr>
        </p:nvSpPr>
        <p:spPr/>
        <p:txBody>
          <a:bodyPr>
            <a:normAutofit/>
          </a:bodyPr>
          <a:lstStyle/>
          <a:p>
            <a:pPr algn="justLow" rtl="1"/>
            <a:endParaRPr lang="ar-SA" dirty="0">
              <a:cs typeface="B Nazanin" panose="00000400000000000000" pitchFamily="2" charset="-78"/>
            </a:endParaRPr>
          </a:p>
          <a:p>
            <a:pPr algn="justLow" rtl="1"/>
            <a:r>
              <a:rPr lang="ar-SA" dirty="0">
                <a:cs typeface="B Nazanin" panose="00000400000000000000" pitchFamily="2" charset="-78"/>
              </a:rPr>
              <a:t>ارسال و پذیرش مقاله به صورت سخنرانی در سمينار سراسري بازي و بازي وار سازي در آموزش علوم پزشكي دانشگاه تهران  </a:t>
            </a:r>
            <a:endParaRPr lang="fa-IR" dirty="0">
              <a:cs typeface="B Nazanin" panose="00000400000000000000" pitchFamily="2" charset="-78"/>
            </a:endParaRPr>
          </a:p>
          <a:p>
            <a:pPr algn="justLow" rtl="1"/>
            <a:r>
              <a:rPr lang="ar-SA" dirty="0">
                <a:cs typeface="B Nazanin" panose="00000400000000000000" pitchFamily="2" charset="-78"/>
              </a:rPr>
              <a:t>ارسال  نامه و معرفی روش به ریاست دانشکده پزشکی و معاونت آموزشی</a:t>
            </a:r>
            <a:endParaRPr lang="fa-IR" dirty="0">
              <a:cs typeface="B Nazanin" panose="00000400000000000000" pitchFamily="2" charset="-78"/>
            </a:endParaRPr>
          </a:p>
          <a:p>
            <a:pPr algn="justLow" rtl="1"/>
            <a:r>
              <a:rPr lang="ar-SA" dirty="0">
                <a:cs typeface="B Nazanin" panose="00000400000000000000" pitchFamily="2" charset="-78"/>
              </a:rPr>
              <a:t>تهیه مقاله آموزش پزشکی در مجله </a:t>
            </a:r>
            <a:r>
              <a:rPr lang="en-US" sz="2000" b="1" dirty="0">
                <a:cs typeface="+mj-cs"/>
              </a:rPr>
              <a:t>The Horizon of Medical Education Development Journal  </a:t>
            </a:r>
            <a:endParaRPr lang="fa-IR" sz="2000" b="1" dirty="0">
              <a:cs typeface="+mj-cs"/>
            </a:endParaRPr>
          </a:p>
          <a:p>
            <a:pPr algn="justLow" rtl="1"/>
            <a:r>
              <a:rPr lang="ar-SA" dirty="0">
                <a:cs typeface="B Nazanin" panose="00000400000000000000" pitchFamily="2" charset="-78"/>
              </a:rPr>
              <a:t>تهیه فیلم کوتاه مستند معرفی فرایند و ارایه در سمینار آموزش علوم پزشكي دانشگاه تهران</a:t>
            </a:r>
            <a:endParaRPr lang="fa-IR" dirty="0">
              <a:cs typeface="B Nazanin" panose="00000400000000000000" pitchFamily="2" charset="-78"/>
            </a:endParaRPr>
          </a:p>
          <a:p>
            <a:pPr algn="justLow" rtl="1"/>
            <a:r>
              <a:rPr lang="ar-SA" dirty="0">
                <a:cs typeface="B Nazanin" panose="00000400000000000000" pitchFamily="2" charset="-78"/>
              </a:rPr>
              <a:t> تهیه فیلم کوتاه مستند معرفی فرایند و بارگذاری در سایت دانشکده پزشکی</a:t>
            </a:r>
            <a:endParaRPr lang="fa-IR" dirty="0">
              <a:cs typeface="B Nazanin" panose="00000400000000000000" pitchFamily="2" charset="-78"/>
            </a:endParaRPr>
          </a:p>
          <a:p>
            <a:pPr algn="justLow" rtl="1"/>
            <a:r>
              <a:rPr lang="ar-SA" dirty="0">
                <a:cs typeface="B Nazanin" panose="00000400000000000000" pitchFamily="2" charset="-78"/>
              </a:rPr>
              <a:t> معرفی  فرایند  واحد بازی وار سازی مرکز مطالعات </a:t>
            </a:r>
          </a:p>
          <a:p>
            <a:pPr algn="justLow" rtl="1"/>
            <a:endParaRPr lang="ar-SA"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4525" y="6176963"/>
            <a:ext cx="487363" cy="487363"/>
          </a:xfrm>
          <a:prstGeom prst="rect">
            <a:avLst/>
          </a:prstGeom>
          <a:solidFill>
            <a:srgbClr val="002060"/>
          </a:solidFill>
        </p:spPr>
      </p:pic>
      <p:pic>
        <p:nvPicPr>
          <p:cNvPr id="5" name="Picture 2" descr="جشنواره شهید مطهری - علوم پزشکی وارستگان"/>
          <p:cNvPicPr>
            <a:picLocks noChangeAspect="1" noChangeArrowheads="1"/>
          </p:cNvPicPr>
          <p:nvPr/>
        </p:nvPicPr>
        <p:blipFill rotWithShape="1">
          <a:blip r:embed="rId5">
            <a:extLst>
              <a:ext uri="{28A0092B-C50C-407E-A947-70E740481C1C}">
                <a14:useLocalDpi xmlns:a14="http://schemas.microsoft.com/office/drawing/2010/main" val="0"/>
              </a:ext>
            </a:extLst>
          </a:blip>
          <a:srcRect l="34731"/>
          <a:stretch/>
        </p:blipFill>
        <p:spPr bwMode="auto">
          <a:xfrm>
            <a:off x="138545" y="5459935"/>
            <a:ext cx="1339273" cy="126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044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cs typeface="B Nazanin" panose="00000400000000000000" pitchFamily="2" charset="-78"/>
              </a:rPr>
              <a:t>نقد فرایند </a:t>
            </a:r>
            <a:endParaRPr lang="en-US" dirty="0"/>
          </a:p>
        </p:txBody>
      </p:sp>
      <p:sp>
        <p:nvSpPr>
          <p:cNvPr id="3" name="Content Placeholder 2"/>
          <p:cNvSpPr>
            <a:spLocks noGrp="1"/>
          </p:cNvSpPr>
          <p:nvPr>
            <p:ph idx="1"/>
          </p:nvPr>
        </p:nvSpPr>
        <p:spPr/>
        <p:txBody>
          <a:bodyPr>
            <a:normAutofit fontScale="92500" lnSpcReduction="10000"/>
          </a:bodyPr>
          <a:lstStyle/>
          <a:p>
            <a:pPr algn="justLow" rtl="1"/>
            <a:endParaRPr lang="ar-SA" dirty="0">
              <a:cs typeface="B Nazanin" panose="00000400000000000000" pitchFamily="2" charset="-78"/>
            </a:endParaRPr>
          </a:p>
          <a:p>
            <a:pPr algn="justLow" rtl="1"/>
            <a:r>
              <a:rPr lang="ar-SA" dirty="0">
                <a:cs typeface="B Nazanin" panose="00000400000000000000" pitchFamily="2" charset="-78"/>
              </a:rPr>
              <a:t>نقـد خبـرگان آموزشـی از طریـق ارسـال ایـده بـازی در سمينار سراسري بازي و بازي وار سازي در آموزش علوم پزشكي و دریافـت بازخورد اساتید مطرح آموزش پزشکی دانشگاه های تهران و اصفهان</a:t>
            </a:r>
          </a:p>
          <a:p>
            <a:pPr algn="justLow" rtl="1"/>
            <a:r>
              <a:rPr lang="ar-SA" dirty="0">
                <a:cs typeface="B Nazanin" panose="00000400000000000000" pitchFamily="2" charset="-78"/>
              </a:rPr>
              <a:t>بررسی اجرای برنامه و نظرخواهی از دانشجویان نخبه و نماینده دانشجویان در طی مراحل اجرا برای ارتقا حین اجرا</a:t>
            </a:r>
          </a:p>
          <a:p>
            <a:pPr algn="justLow" rtl="1"/>
            <a:r>
              <a:rPr lang="ar-SA" dirty="0">
                <a:cs typeface="B Nazanin" panose="00000400000000000000" pitchFamily="2" charset="-78"/>
              </a:rPr>
              <a:t>نقـد اسـتفاده از بـازی بـر میـزان یادگیـری و مشـارکت دانشـجویان از طریـق بررسـی دیـدگاه ایشـان بعـد از اتمام دوره  </a:t>
            </a:r>
          </a:p>
          <a:p>
            <a:pPr algn="justLow" rtl="1"/>
            <a:r>
              <a:rPr lang="ar-SA" dirty="0">
                <a:cs typeface="B Nazanin" panose="00000400000000000000" pitchFamily="2" charset="-78"/>
              </a:rPr>
              <a:t>بررسی نتایج مطالعه پایلوت و ارتقای فرایند بر حسب نتایج اجرا نشان داد که روش اجرا نیاز به گرفتن امتیازهای تشویقی در کلاس برای مشارکت دانشجویان دارد. همچنین بازخوردهای فوری و مرحله ای برای نگهداری دانشجو در فرایند ضروری است. دانشجو نیاز به راهنمای کتبی برای مراحل بازی و شیوه امتیازدهی دارد.</a:t>
            </a:r>
          </a:p>
          <a:p>
            <a:pPr algn="justLow" rtl="1"/>
            <a:endParaRPr lang="ar-SA"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32125" y="6176963"/>
            <a:ext cx="487363" cy="487363"/>
          </a:xfrm>
          <a:prstGeom prst="rect">
            <a:avLst/>
          </a:prstGeom>
          <a:solidFill>
            <a:srgbClr val="002060"/>
          </a:solidFill>
        </p:spPr>
      </p:pic>
      <p:pic>
        <p:nvPicPr>
          <p:cNvPr id="5" name="Picture 2" descr="جشنواره شهید مطهری - علوم پزشکی وارستگان"/>
          <p:cNvPicPr>
            <a:picLocks noChangeAspect="1" noChangeArrowheads="1"/>
          </p:cNvPicPr>
          <p:nvPr/>
        </p:nvPicPr>
        <p:blipFill rotWithShape="1">
          <a:blip r:embed="rId5">
            <a:extLst>
              <a:ext uri="{28A0092B-C50C-407E-A947-70E740481C1C}">
                <a14:useLocalDpi xmlns:a14="http://schemas.microsoft.com/office/drawing/2010/main" val="0"/>
              </a:ext>
            </a:extLst>
          </a:blip>
          <a:srcRect l="34731"/>
          <a:stretch/>
        </p:blipFill>
        <p:spPr bwMode="auto">
          <a:xfrm>
            <a:off x="138545" y="5459935"/>
            <a:ext cx="1339273" cy="126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78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1621" y="983962"/>
            <a:ext cx="2393670" cy="1325563"/>
          </a:xfrm>
        </p:spPr>
        <p:txBody>
          <a:bodyPr>
            <a:normAutofit/>
          </a:bodyPr>
          <a:lstStyle/>
          <a:p>
            <a:pPr algn="justLow" rtl="1"/>
            <a:r>
              <a:rPr lang="ar-SA" sz="3600" b="1" dirty="0">
                <a:cs typeface="B Nazanin" panose="00000400000000000000" pitchFamily="2" charset="-78"/>
              </a:rPr>
              <a:t>سطح نوآوري</a:t>
            </a:r>
          </a:p>
        </p:txBody>
      </p:sp>
      <p:sp>
        <p:nvSpPr>
          <p:cNvPr id="3" name="Content Placeholder 2"/>
          <p:cNvSpPr>
            <a:spLocks noGrp="1"/>
          </p:cNvSpPr>
          <p:nvPr>
            <p:ph idx="1"/>
          </p:nvPr>
        </p:nvSpPr>
        <p:spPr>
          <a:xfrm>
            <a:off x="745836" y="2795443"/>
            <a:ext cx="10515600" cy="4351338"/>
          </a:xfrm>
        </p:spPr>
        <p:txBody>
          <a:bodyPr>
            <a:normAutofit/>
          </a:bodyPr>
          <a:lstStyle/>
          <a:p>
            <a:pPr marL="0" indent="0" algn="justLow" rtl="1">
              <a:buNone/>
            </a:pPr>
            <a:r>
              <a:rPr lang="ar-SA" dirty="0">
                <a:cs typeface="B Nazanin" panose="00000400000000000000" pitchFamily="2" charset="-78"/>
              </a:rPr>
              <a:t>در سطح كشور براي اولين بار صورت گرفته است.</a:t>
            </a:r>
          </a:p>
          <a:p>
            <a:pPr algn="justLow" rtl="1"/>
            <a:endParaRPr lang="ar-SA" dirty="0">
              <a:cs typeface="B Nazanin" panose="00000400000000000000" pitchFamily="2" charset="-78"/>
            </a:endParaRPr>
          </a:p>
        </p:txBody>
      </p:sp>
      <p:pic>
        <p:nvPicPr>
          <p:cNvPr id="4" name="Picture 2" descr="اخبار &gt; فراخوان شانزدهمین جشنواره آموزشی شهید مطهری - دانشگاه علوم ..."/>
          <p:cNvPicPr>
            <a:picLocks noChangeAspect="1" noChangeArrowheads="1"/>
          </p:cNvPicPr>
          <p:nvPr/>
        </p:nvPicPr>
        <p:blipFill rotWithShape="1">
          <a:blip r:embed="rId2">
            <a:extLst>
              <a:ext uri="{28A0092B-C50C-407E-A947-70E740481C1C}">
                <a14:useLocalDpi xmlns:a14="http://schemas.microsoft.com/office/drawing/2010/main" val="0"/>
              </a:ext>
            </a:extLst>
          </a:blip>
          <a:srcRect t="15031"/>
          <a:stretch/>
        </p:blipFill>
        <p:spPr bwMode="auto">
          <a:xfrm>
            <a:off x="430472" y="4190423"/>
            <a:ext cx="3478122" cy="1970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157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rtl="1">
              <a:buNone/>
            </a:pPr>
            <a:r>
              <a:rPr lang="fa-IR" sz="4800" b="1" dirty="0">
                <a:solidFill>
                  <a:srgbClr val="C00000"/>
                </a:solidFill>
                <a:cs typeface="B Nazanin" panose="00000400000000000000" pitchFamily="2" charset="-78"/>
              </a:rPr>
              <a:t>متشکرم</a:t>
            </a:r>
            <a:endParaRPr lang="en-US" b="1" dirty="0">
              <a:solidFill>
                <a:srgbClr val="C00000"/>
              </a:solidFill>
              <a:cs typeface="B Nazanin" panose="00000400000000000000" pitchFamily="2" charset="-78"/>
            </a:endParaRPr>
          </a:p>
        </p:txBody>
      </p:sp>
      <p:pic>
        <p:nvPicPr>
          <p:cNvPr id="4" name="Picture 2" descr="اخبار &gt; فراخوان شانزدهمین جشنواره آموزشی شهید مطهری - دانشگاه علوم ..."/>
          <p:cNvPicPr>
            <a:picLocks noChangeAspect="1" noChangeArrowheads="1"/>
          </p:cNvPicPr>
          <p:nvPr/>
        </p:nvPicPr>
        <p:blipFill rotWithShape="1">
          <a:blip r:embed="rId4">
            <a:extLst>
              <a:ext uri="{28A0092B-C50C-407E-A947-70E740481C1C}">
                <a14:useLocalDpi xmlns:a14="http://schemas.microsoft.com/office/drawing/2010/main" val="0"/>
              </a:ext>
            </a:extLst>
          </a:blip>
          <a:srcRect t="15031"/>
          <a:stretch/>
        </p:blipFill>
        <p:spPr bwMode="auto">
          <a:xfrm>
            <a:off x="4170073" y="3631478"/>
            <a:ext cx="4493636" cy="254548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67613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256" y="901204"/>
            <a:ext cx="11524676" cy="1297051"/>
          </a:xfrm>
          <a:prstGeom prst="rect">
            <a:avLst/>
          </a:prstGeom>
          <a:noFill/>
          <a:ln/>
        </p:spPr>
        <p:txBody>
          <a:bodyPr wrap="square" lIns="0" tIns="0" rIns="0" bIns="0" rtlCol="0" anchor="t"/>
          <a:lstStyle/>
          <a:p>
            <a:pPr>
              <a:lnSpc>
                <a:spcPts val="4583"/>
              </a:lnSpc>
            </a:pPr>
            <a:endParaRPr lang="en-US" sz="2000" dirty="0">
              <a:latin typeface="Times New Roman" panose="02020603050405020304" pitchFamily="18" charset="0"/>
              <a:cs typeface="Times New Roman" panose="02020603050405020304" pitchFamily="18" charset="0"/>
            </a:endParaRPr>
          </a:p>
        </p:txBody>
      </p:sp>
      <p:sp>
        <p:nvSpPr>
          <p:cNvPr id="4" name="Text 1"/>
          <p:cNvSpPr/>
          <p:nvPr/>
        </p:nvSpPr>
        <p:spPr>
          <a:xfrm>
            <a:off x="544946" y="646545"/>
            <a:ext cx="11083635" cy="5444355"/>
          </a:xfrm>
          <a:prstGeom prst="rect">
            <a:avLst/>
          </a:prstGeom>
          <a:noFill/>
          <a:ln/>
        </p:spPr>
        <p:txBody>
          <a:bodyPr wrap="square" lIns="0" tIns="0" rIns="0" bIns="0" rtlCol="0" anchor="t"/>
          <a:lstStyle/>
          <a:p>
            <a:pPr lvl="0" algn="r" rtl="1"/>
            <a:r>
              <a:rPr lang="fa-IR" sz="2400" dirty="0">
                <a:cs typeface="B Nazanin" panose="00000400000000000000" pitchFamily="2" charset="-78"/>
              </a:rPr>
              <a:t>هدف كلي: </a:t>
            </a:r>
            <a:endParaRPr lang="en-US" sz="2400" dirty="0">
              <a:cs typeface="B Nazanin" panose="00000400000000000000" pitchFamily="2" charset="-78"/>
            </a:endParaRPr>
          </a:p>
          <a:p>
            <a:pPr algn="r" rtl="1"/>
            <a:r>
              <a:rPr lang="fa-IR" sz="2400" b="1" dirty="0">
                <a:cs typeface="B Nazanin" panose="00000400000000000000" pitchFamily="2" charset="-78"/>
              </a:rPr>
              <a:t>فراهم نمودن یادگیـری تعاملـی از طریـق آمـوزش مبتنی بر بازی های جدی دانشجویان پزشکی در درس اپیدمیولوژی </a:t>
            </a:r>
            <a:endParaRPr lang="en-US" sz="2400" dirty="0">
              <a:cs typeface="B Nazanin" panose="00000400000000000000" pitchFamily="2" charset="-78"/>
            </a:endParaRPr>
          </a:p>
          <a:p>
            <a:pPr algn="r" rtl="1"/>
            <a:r>
              <a:rPr lang="en-US" sz="2400" dirty="0">
                <a:cs typeface="B Nazanin" panose="00000400000000000000" pitchFamily="2" charset="-78"/>
              </a:rPr>
              <a:t> </a:t>
            </a:r>
          </a:p>
          <a:p>
            <a:pPr algn="r" rtl="1"/>
            <a:r>
              <a:rPr lang="fa-IR" sz="2400" dirty="0">
                <a:cs typeface="B Nazanin" panose="00000400000000000000" pitchFamily="2" charset="-78"/>
              </a:rPr>
              <a:t> </a:t>
            </a:r>
            <a:endParaRPr lang="en-US" sz="2400" dirty="0">
              <a:cs typeface="B Nazanin" panose="00000400000000000000" pitchFamily="2" charset="-78"/>
            </a:endParaRPr>
          </a:p>
          <a:p>
            <a:pPr lvl="0" algn="r" rtl="1"/>
            <a:r>
              <a:rPr lang="fa-IR" sz="2400" dirty="0">
                <a:cs typeface="B Nazanin" panose="00000400000000000000" pitchFamily="2" charset="-78"/>
              </a:rPr>
              <a:t>اهداف اختصاصي:</a:t>
            </a:r>
            <a:endParaRPr lang="en-US" sz="2400" dirty="0">
              <a:cs typeface="B Nazanin" panose="00000400000000000000" pitchFamily="2" charset="-78"/>
            </a:endParaRPr>
          </a:p>
          <a:p>
            <a:pPr lvl="0" algn="r" rtl="1">
              <a:lnSpc>
                <a:spcPct val="150000"/>
              </a:lnSpc>
            </a:pPr>
            <a:r>
              <a:rPr lang="fa-IR" sz="2400" b="1" dirty="0">
                <a:cs typeface="B Nazanin" panose="00000400000000000000" pitchFamily="2" charset="-78"/>
              </a:rPr>
              <a:t>ارتقـای سـطح دانش و مهـارت دانشجویان پزشکی در درس اپیدمیولوژی </a:t>
            </a:r>
            <a:endParaRPr lang="en-US" sz="2400" dirty="0">
              <a:cs typeface="B Nazanin" panose="00000400000000000000" pitchFamily="2" charset="-78"/>
            </a:endParaRPr>
          </a:p>
          <a:p>
            <a:pPr lvl="0" algn="r" rtl="1">
              <a:lnSpc>
                <a:spcPct val="150000"/>
              </a:lnSpc>
            </a:pPr>
            <a:r>
              <a:rPr lang="fa-IR" sz="2400" b="1" dirty="0">
                <a:cs typeface="B Nazanin" panose="00000400000000000000" pitchFamily="2" charset="-78"/>
              </a:rPr>
              <a:t>افرایش مشارکت  و ترغیب به یادگیری فعال در دانشجویان </a:t>
            </a:r>
            <a:endParaRPr lang="en-US" sz="2400" dirty="0">
              <a:cs typeface="B Nazanin" panose="00000400000000000000" pitchFamily="2" charset="-78"/>
            </a:endParaRPr>
          </a:p>
          <a:p>
            <a:pPr lvl="0" algn="r" rtl="1">
              <a:lnSpc>
                <a:spcPct val="150000"/>
              </a:lnSpc>
            </a:pPr>
            <a:r>
              <a:rPr lang="fa-IR" sz="2400" b="1" dirty="0">
                <a:cs typeface="B Nazanin" panose="00000400000000000000" pitchFamily="2" charset="-78"/>
              </a:rPr>
              <a:t>توانمندسـازی دانشجویان پزشکی در  دستیابی به اهداف آموزشی درس اپیدمیولوژی </a:t>
            </a:r>
            <a:endParaRPr lang="en-US" sz="2400" dirty="0">
              <a:cs typeface="B Nazanin" panose="00000400000000000000" pitchFamily="2" charset="-78"/>
            </a:endParaRPr>
          </a:p>
          <a:p>
            <a:pPr lvl="0" algn="r" rtl="1">
              <a:lnSpc>
                <a:spcPct val="150000"/>
              </a:lnSpc>
            </a:pPr>
            <a:r>
              <a:rPr lang="fa-IR" sz="2400" b="1" dirty="0">
                <a:cs typeface="B Nazanin" panose="00000400000000000000" pitchFamily="2" charset="-78"/>
              </a:rPr>
              <a:t>ارتقا مهارت های ارتباطي و  و کار گروهی دانشجویان پزشکی </a:t>
            </a:r>
            <a:endParaRPr lang="en-US" sz="2400" dirty="0">
              <a:cs typeface="B Nazanin" panose="00000400000000000000" pitchFamily="2" charset="-78"/>
            </a:endParaRPr>
          </a:p>
          <a:p>
            <a:pPr lvl="0" algn="r" rtl="1">
              <a:lnSpc>
                <a:spcPct val="150000"/>
              </a:lnSpc>
            </a:pPr>
            <a:r>
              <a:rPr lang="fa-IR" sz="2400" b="1" dirty="0">
                <a:cs typeface="B Nazanin" panose="00000400000000000000" pitchFamily="2" charset="-78"/>
              </a:rPr>
              <a:t>تقویت مفاهیم  اپیدمیولوژی  در دانشجویان پزشکی با استفاده از تبادل نظر و بحث در گروه‌ها </a:t>
            </a:r>
            <a:endParaRPr lang="en-US" sz="2400" dirty="0">
              <a:cs typeface="B Nazanin" panose="00000400000000000000" pitchFamily="2" charset="-78"/>
            </a:endParaRPr>
          </a:p>
          <a:p>
            <a:pPr lvl="0" algn="r" rtl="1">
              <a:lnSpc>
                <a:spcPct val="150000"/>
              </a:lnSpc>
            </a:pPr>
            <a:r>
              <a:rPr lang="fa-IR" sz="2400" b="1" dirty="0">
                <a:cs typeface="B Nazanin" panose="00000400000000000000" pitchFamily="2" charset="-78"/>
              </a:rPr>
              <a:t>افزایش انگیزه و رضایـت منـدی دانشجویان پزشکی از آمـوزش درس اپیدمیولوژی </a:t>
            </a:r>
            <a:endParaRPr lang="en-US" sz="2400" dirty="0">
              <a:cs typeface="B Nazanin" panose="00000400000000000000" pitchFamily="2" charset="-78"/>
            </a:endParaRPr>
          </a:p>
          <a:p>
            <a:pPr algn="r" rtl="1">
              <a:lnSpc>
                <a:spcPct val="150000"/>
              </a:lnSpc>
            </a:pPr>
            <a:r>
              <a:rPr lang="fa-IR" sz="2400" dirty="0">
                <a:cs typeface="B Nazanin" panose="00000400000000000000" pitchFamily="2" charset="-78"/>
              </a:rPr>
              <a:t> </a:t>
            </a:r>
            <a:endParaRPr lang="en-US" sz="2400" dirty="0">
              <a:cs typeface="B Nazanin" panose="00000400000000000000" pitchFamily="2" charset="-78"/>
            </a:endParaRPr>
          </a:p>
        </p:txBody>
      </p:sp>
      <p:sp>
        <p:nvSpPr>
          <p:cNvPr id="5" name="Shape 2"/>
          <p:cNvSpPr/>
          <p:nvPr/>
        </p:nvSpPr>
        <p:spPr>
          <a:xfrm>
            <a:off x="5291832" y="5612309"/>
            <a:ext cx="329108" cy="329108"/>
          </a:xfrm>
          <a:prstGeom prst="roundRect">
            <a:avLst>
              <a:gd name="adj" fmla="val 23151155"/>
            </a:avLst>
          </a:prstGeom>
          <a:noFill/>
          <a:ln w="7620">
            <a:solidFill>
              <a:srgbClr val="FFFFFF"/>
            </a:solidFill>
            <a:prstDash val="solid"/>
          </a:ln>
        </p:spPr>
      </p:sp>
      <p:pic>
        <p:nvPicPr>
          <p:cNvPr id="7170" name="Picture 2" descr="جشنواره شهید مطهری - علوم پزشکی وارستگان"/>
          <p:cNvPicPr>
            <a:picLocks noChangeAspect="1" noChangeArrowheads="1"/>
          </p:cNvPicPr>
          <p:nvPr/>
        </p:nvPicPr>
        <p:blipFill rotWithShape="1">
          <a:blip r:embed="rId5">
            <a:extLst>
              <a:ext uri="{28A0092B-C50C-407E-A947-70E740481C1C}">
                <a14:useLocalDpi xmlns:a14="http://schemas.microsoft.com/office/drawing/2010/main" val="0"/>
              </a:ext>
            </a:extLst>
          </a:blip>
          <a:srcRect l="34731"/>
          <a:stretch/>
        </p:blipFill>
        <p:spPr bwMode="auto">
          <a:xfrm>
            <a:off x="138545" y="5459935"/>
            <a:ext cx="1339273" cy="1261929"/>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9746" y="6090900"/>
            <a:ext cx="592863" cy="592863"/>
          </a:xfrm>
          <a:prstGeom prst="rect">
            <a:avLst/>
          </a:prstGeom>
          <a:solidFill>
            <a:srgbClr val="002060"/>
          </a:solidFill>
        </p:spPr>
      </p:pic>
    </p:spTree>
    <p:extLst>
      <p:ext uri="{BB962C8B-B14F-4D97-AF65-F5344CB8AC3E}">
        <p14:creationId xmlns:p14="http://schemas.microsoft.com/office/powerpoint/2010/main" val="4290526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256" y="901204"/>
            <a:ext cx="11524676" cy="1297051"/>
          </a:xfrm>
          <a:prstGeom prst="rect">
            <a:avLst/>
          </a:prstGeom>
          <a:noFill/>
          <a:ln/>
        </p:spPr>
        <p:txBody>
          <a:bodyPr wrap="square" lIns="0" tIns="0" rIns="0" bIns="0" rtlCol="0" anchor="t"/>
          <a:lstStyle/>
          <a:p>
            <a:pPr>
              <a:lnSpc>
                <a:spcPts val="4583"/>
              </a:lnSpc>
            </a:pPr>
            <a:endParaRPr lang="en-US" sz="2000" dirty="0">
              <a:latin typeface="Times New Roman" panose="02020603050405020304" pitchFamily="18" charset="0"/>
              <a:cs typeface="Times New Roman" panose="02020603050405020304" pitchFamily="18" charset="0"/>
            </a:endParaRPr>
          </a:p>
        </p:txBody>
      </p:sp>
      <p:sp>
        <p:nvSpPr>
          <p:cNvPr id="4" name="Text 1"/>
          <p:cNvSpPr/>
          <p:nvPr/>
        </p:nvSpPr>
        <p:spPr>
          <a:xfrm>
            <a:off x="157018" y="1496291"/>
            <a:ext cx="11471563" cy="5430982"/>
          </a:xfrm>
          <a:prstGeom prst="rect">
            <a:avLst/>
          </a:prstGeom>
          <a:noFill/>
          <a:ln/>
        </p:spPr>
        <p:txBody>
          <a:bodyPr wrap="square" lIns="0" tIns="0" rIns="0" bIns="0" rtlCol="0" anchor="t"/>
          <a:lstStyle/>
          <a:p>
            <a:pPr lvl="0" algn="r" rtl="1"/>
            <a:r>
              <a:rPr lang="fa-IR" sz="2800" dirty="0">
                <a:cs typeface="B Nazanin" panose="00000400000000000000" pitchFamily="2" charset="-78"/>
              </a:rPr>
              <a:t>یک مسأله مهم و قابل تأمل: کمبود جهانی نیروی انسانی فعال در حوزه بهداشت و درمان، هم از نظر تعداد و هم از نظر کیفیت  </a:t>
            </a:r>
            <a:endParaRPr lang="en-US" sz="2800" dirty="0">
              <a:cs typeface="B Nazanin" panose="00000400000000000000" pitchFamily="2" charset="-78"/>
            </a:endParaRPr>
          </a:p>
          <a:p>
            <a:pPr lvl="0" algn="r" rtl="1"/>
            <a:endParaRPr lang="en-US" sz="2800" dirty="0">
              <a:cs typeface="B Nazanin" panose="00000400000000000000" pitchFamily="2" charset="-78"/>
            </a:endParaRPr>
          </a:p>
          <a:p>
            <a:pPr lvl="0" algn="r" rtl="1"/>
            <a:r>
              <a:rPr lang="fa-IR" sz="2800" dirty="0">
                <a:cs typeface="B Nazanin" panose="00000400000000000000" pitchFamily="2" charset="-78"/>
              </a:rPr>
              <a:t>این کمبود تأثیرات منفی بر سلامت عمومی، افت کیفیت خدمات پزشکی </a:t>
            </a:r>
          </a:p>
          <a:p>
            <a:pPr lvl="0" algn="r" rtl="1"/>
            <a:r>
              <a:rPr lang="fa-IR" sz="2800" dirty="0">
                <a:cs typeface="B Nazanin" panose="00000400000000000000" pitchFamily="2" charset="-78"/>
              </a:rPr>
              <a:t>ارتقاء کیفیت کار و بهبود آموزش، نیازمند راهکارهای آموزشی نوآورانه ای است بتواند به مهارت‌آموزی و افزایش کارایی نیروی انسانی فعال در این حوزه کمک نماید. </a:t>
            </a:r>
          </a:p>
          <a:p>
            <a:pPr lvl="0" algn="r" rtl="1"/>
            <a:r>
              <a:rPr lang="fa-IR" sz="2800" dirty="0">
                <a:cs typeface="B Nazanin" panose="00000400000000000000" pitchFamily="2" charset="-78"/>
              </a:rPr>
              <a:t>کمبــود مشــارکت و انگیــزه در فراینـد یادگیـری، از مشکلات و دغدغـه هـای عمـده آمـوزش دانشـجویان </a:t>
            </a:r>
          </a:p>
          <a:p>
            <a:pPr lvl="0" algn="r" rtl="1"/>
            <a:r>
              <a:rPr lang="fa-IR" sz="2800" dirty="0">
                <a:cs typeface="B Nazanin" panose="00000400000000000000" pitchFamily="2" charset="-78"/>
              </a:rPr>
              <a:t>بهره‌گیری از راهبردهای یاددهی-یادگیـری مطلوب و نوآورانه، نقش مهمی در بهبود فرایند یادگیری آموزش و کسب شایستگی‌های لازم برای دانشجویان دارد</a:t>
            </a:r>
            <a:endParaRPr lang="en-US" sz="2800" dirty="0">
              <a:cs typeface="B Nazanin" panose="00000400000000000000" pitchFamily="2" charset="-78"/>
            </a:endParaRPr>
          </a:p>
        </p:txBody>
      </p:sp>
      <p:sp>
        <p:nvSpPr>
          <p:cNvPr id="5" name="Shape 2"/>
          <p:cNvSpPr/>
          <p:nvPr/>
        </p:nvSpPr>
        <p:spPr>
          <a:xfrm>
            <a:off x="5291832" y="5612309"/>
            <a:ext cx="329108" cy="329108"/>
          </a:xfrm>
          <a:prstGeom prst="roundRect">
            <a:avLst>
              <a:gd name="adj" fmla="val 23151155"/>
            </a:avLst>
          </a:prstGeom>
          <a:noFill/>
          <a:ln w="7620">
            <a:solidFill>
              <a:srgbClr val="FFFFFF"/>
            </a:solidFill>
            <a:prstDash val="solid"/>
          </a:ln>
        </p:spPr>
      </p:sp>
      <p:sp>
        <p:nvSpPr>
          <p:cNvPr id="2" name="Rectangle 1"/>
          <p:cNvSpPr/>
          <p:nvPr/>
        </p:nvSpPr>
        <p:spPr>
          <a:xfrm>
            <a:off x="5432793" y="567055"/>
            <a:ext cx="1290738" cy="461665"/>
          </a:xfrm>
          <a:prstGeom prst="rect">
            <a:avLst/>
          </a:prstGeom>
        </p:spPr>
        <p:txBody>
          <a:bodyPr wrap="none">
            <a:spAutoFit/>
          </a:bodyPr>
          <a:lstStyle/>
          <a:p>
            <a:r>
              <a:rPr lang="fa-IR" sz="2400" b="1" dirty="0">
                <a:latin typeface="Calibri" panose="020F0502020204030204" pitchFamily="34" charset="0"/>
                <a:ea typeface="Calibri" panose="020F0502020204030204" pitchFamily="34" charset="0"/>
                <a:cs typeface="B Nazanin" panose="00000400000000000000" pitchFamily="2" charset="-78"/>
              </a:rPr>
              <a:t>بيان مسئله </a:t>
            </a:r>
            <a:endParaRPr lang="en-US" sz="2400" b="1" dirty="0">
              <a:cs typeface="B Nazanin" panose="00000400000000000000" pitchFamily="2" charset="-78"/>
            </a:endParaRPr>
          </a:p>
        </p:txBody>
      </p:sp>
      <p:pic>
        <p:nvPicPr>
          <p:cNvPr id="6" name="Picture 2" descr="جشنواره شهید مطهری - علوم پزشکی وارستگان"/>
          <p:cNvPicPr>
            <a:picLocks noChangeAspect="1" noChangeArrowheads="1"/>
          </p:cNvPicPr>
          <p:nvPr/>
        </p:nvPicPr>
        <p:blipFill rotWithShape="1">
          <a:blip r:embed="rId5">
            <a:extLst>
              <a:ext uri="{28A0092B-C50C-407E-A947-70E740481C1C}">
                <a14:useLocalDpi xmlns:a14="http://schemas.microsoft.com/office/drawing/2010/main" val="0"/>
              </a:ext>
            </a:extLst>
          </a:blip>
          <a:srcRect l="34731"/>
          <a:stretch/>
        </p:blipFill>
        <p:spPr bwMode="auto">
          <a:xfrm>
            <a:off x="138545" y="5459935"/>
            <a:ext cx="1339273" cy="1261929"/>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9025" y="6090899"/>
            <a:ext cx="487363" cy="487363"/>
          </a:xfrm>
          <a:prstGeom prst="rect">
            <a:avLst/>
          </a:prstGeom>
          <a:solidFill>
            <a:srgbClr val="002060"/>
          </a:solidFill>
        </p:spPr>
      </p:pic>
    </p:spTree>
    <p:extLst>
      <p:ext uri="{BB962C8B-B14F-4D97-AF65-F5344CB8AC3E}">
        <p14:creationId xmlns:p14="http://schemas.microsoft.com/office/powerpoint/2010/main" val="143346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256" y="901204"/>
            <a:ext cx="11524676" cy="1297051"/>
          </a:xfrm>
          <a:prstGeom prst="rect">
            <a:avLst/>
          </a:prstGeom>
          <a:noFill/>
          <a:ln/>
        </p:spPr>
        <p:txBody>
          <a:bodyPr wrap="square" lIns="0" tIns="0" rIns="0" bIns="0" rtlCol="0" anchor="t"/>
          <a:lstStyle/>
          <a:p>
            <a:pPr>
              <a:lnSpc>
                <a:spcPts val="4583"/>
              </a:lnSpc>
            </a:pPr>
            <a:endParaRPr lang="en-US" sz="2000" dirty="0">
              <a:latin typeface="Times New Roman" panose="02020603050405020304" pitchFamily="18" charset="0"/>
              <a:cs typeface="Times New Roman" panose="02020603050405020304" pitchFamily="18" charset="0"/>
            </a:endParaRPr>
          </a:p>
        </p:txBody>
      </p:sp>
      <p:sp>
        <p:nvSpPr>
          <p:cNvPr id="4" name="Text 1"/>
          <p:cNvSpPr/>
          <p:nvPr/>
        </p:nvSpPr>
        <p:spPr>
          <a:xfrm>
            <a:off x="157018" y="1496291"/>
            <a:ext cx="11471563" cy="5430982"/>
          </a:xfrm>
          <a:prstGeom prst="rect">
            <a:avLst/>
          </a:prstGeom>
          <a:noFill/>
          <a:ln/>
        </p:spPr>
        <p:txBody>
          <a:bodyPr wrap="square" lIns="0" tIns="0" rIns="0" bIns="0" rtlCol="0" anchor="t"/>
          <a:lstStyle/>
          <a:p>
            <a:pPr lvl="0" algn="r" rtl="1"/>
            <a:r>
              <a:rPr lang="fa-IR" sz="2800" dirty="0">
                <a:cs typeface="B Nazanin" panose="00000400000000000000" pitchFamily="2" charset="-78"/>
              </a:rPr>
              <a:t>اضافـه کـردن عناصر  بازی بـه فراینـد یاددهی-یادگیـری:</a:t>
            </a:r>
            <a:endParaRPr lang="en-US" sz="2800" dirty="0">
              <a:cs typeface="B Nazanin" panose="00000400000000000000" pitchFamily="2" charset="-78"/>
            </a:endParaRPr>
          </a:p>
          <a:p>
            <a:pPr marL="457200" lvl="0" indent="-457200" algn="r" rtl="1">
              <a:buFont typeface="Arial" panose="020B0604020202020204" pitchFamily="34" charset="0"/>
              <a:buChar char="•"/>
            </a:pPr>
            <a:r>
              <a:rPr lang="fa-IR" sz="2800" dirty="0">
                <a:cs typeface="B Nazanin" panose="00000400000000000000" pitchFamily="2" charset="-78"/>
              </a:rPr>
              <a:t>رویکردی با کیفیت، مقرون به صرفه، انعطاف‌پذیر و لذت‌بخش </a:t>
            </a:r>
          </a:p>
          <a:p>
            <a:pPr marL="457200" lvl="0" indent="-457200" algn="r" rtl="1">
              <a:buFont typeface="Arial" panose="020B0604020202020204" pitchFamily="34" charset="0"/>
              <a:buChar char="•"/>
            </a:pPr>
            <a:r>
              <a:rPr lang="fa-IR" sz="2800" dirty="0">
                <a:cs typeface="B Nazanin" panose="00000400000000000000" pitchFamily="2" charset="-78"/>
              </a:rPr>
              <a:t>امکان تعامل با مربیان و همتایان </a:t>
            </a:r>
          </a:p>
          <a:p>
            <a:pPr marL="457200" lvl="0" indent="-457200" algn="r" rtl="1">
              <a:buFont typeface="Arial" panose="020B0604020202020204" pitchFamily="34" charset="0"/>
              <a:buChar char="•"/>
            </a:pPr>
            <a:endParaRPr lang="fa-IR" sz="2800" dirty="0">
              <a:cs typeface="B Nazanin" panose="00000400000000000000" pitchFamily="2" charset="-78"/>
            </a:endParaRPr>
          </a:p>
          <a:p>
            <a:pPr marL="457200" lvl="0" indent="-457200" algn="r" rtl="1">
              <a:buFont typeface="Arial" panose="020B0604020202020204" pitchFamily="34" charset="0"/>
              <a:buChar char="•"/>
            </a:pPr>
            <a:r>
              <a:rPr lang="fa-IR" sz="2800" dirty="0">
                <a:cs typeface="B Nazanin" panose="00000400000000000000" pitchFamily="2" charset="-78"/>
              </a:rPr>
              <a:t>ماهیت جذاب و تعاملی</a:t>
            </a:r>
          </a:p>
          <a:p>
            <a:pPr marL="457200" lvl="0" indent="-457200" algn="r" rtl="1">
              <a:buFont typeface="Arial" panose="020B0604020202020204" pitchFamily="34" charset="0"/>
              <a:buChar char="•"/>
            </a:pPr>
            <a:r>
              <a:rPr lang="fa-IR" sz="2800" dirty="0">
                <a:cs typeface="B Nazanin" panose="00000400000000000000" pitchFamily="2" charset="-78"/>
              </a:rPr>
              <a:t> امکان مشارکت فعالانه در فرآیند یادگیری </a:t>
            </a:r>
          </a:p>
          <a:p>
            <a:pPr marL="457200" lvl="0" indent="-457200" algn="r" rtl="1">
              <a:buFont typeface="Arial" panose="020B0604020202020204" pitchFamily="34" charset="0"/>
              <a:buChar char="•"/>
            </a:pPr>
            <a:r>
              <a:rPr lang="fa-IR" sz="2800" dirty="0">
                <a:cs typeface="B Nazanin" panose="00000400000000000000" pitchFamily="2" charset="-78"/>
              </a:rPr>
              <a:t>بهبـود تفکـر انتقـادی، مهــارت هـــای حـل مسـئله، مهــارت هـــای ارتباطـی  </a:t>
            </a:r>
          </a:p>
          <a:p>
            <a:pPr marL="457200" lvl="0" indent="-457200" algn="r" rtl="1">
              <a:buFont typeface="Arial" panose="020B0604020202020204" pitchFamily="34" charset="0"/>
              <a:buChar char="•"/>
            </a:pPr>
            <a:r>
              <a:rPr lang="fa-IR" sz="2800" dirty="0">
                <a:cs typeface="B Nazanin" panose="00000400000000000000" pitchFamily="2" charset="-78"/>
              </a:rPr>
              <a:t>  پیونـد بیـن مباحـث تئـوری و عملـی </a:t>
            </a:r>
          </a:p>
        </p:txBody>
      </p:sp>
      <p:sp>
        <p:nvSpPr>
          <p:cNvPr id="5" name="Shape 2"/>
          <p:cNvSpPr/>
          <p:nvPr/>
        </p:nvSpPr>
        <p:spPr>
          <a:xfrm>
            <a:off x="5291832" y="5612309"/>
            <a:ext cx="329108" cy="329108"/>
          </a:xfrm>
          <a:prstGeom prst="roundRect">
            <a:avLst>
              <a:gd name="adj" fmla="val 23151155"/>
            </a:avLst>
          </a:prstGeom>
          <a:noFill/>
          <a:ln w="7620">
            <a:solidFill>
              <a:srgbClr val="FFFFFF"/>
            </a:solidFill>
            <a:prstDash val="solid"/>
          </a:ln>
        </p:spPr>
      </p:sp>
      <p:sp>
        <p:nvSpPr>
          <p:cNvPr id="2" name="Rectangle 1"/>
          <p:cNvSpPr/>
          <p:nvPr/>
        </p:nvSpPr>
        <p:spPr>
          <a:xfrm>
            <a:off x="5432793" y="567055"/>
            <a:ext cx="1290738" cy="461665"/>
          </a:xfrm>
          <a:prstGeom prst="rect">
            <a:avLst/>
          </a:prstGeom>
        </p:spPr>
        <p:txBody>
          <a:bodyPr wrap="none">
            <a:spAutoFit/>
          </a:bodyPr>
          <a:lstStyle/>
          <a:p>
            <a:r>
              <a:rPr lang="fa-IR" sz="2400" b="1" dirty="0">
                <a:latin typeface="Calibri" panose="020F0502020204030204" pitchFamily="34" charset="0"/>
                <a:ea typeface="Calibri" panose="020F0502020204030204" pitchFamily="34" charset="0"/>
                <a:cs typeface="B Nazanin" panose="00000400000000000000" pitchFamily="2" charset="-78"/>
              </a:rPr>
              <a:t>بيان مسئله </a:t>
            </a:r>
            <a:endParaRPr lang="en-US" sz="2400" b="1" dirty="0">
              <a:cs typeface="B Nazanin" panose="00000400000000000000" pitchFamily="2" charset="-78"/>
            </a:endParaRPr>
          </a:p>
        </p:txBody>
      </p:sp>
      <p:pic>
        <p:nvPicPr>
          <p:cNvPr id="6" name="Picture 2" descr="جشنواره شهید مطهری - علوم پزشکی وارستگان"/>
          <p:cNvPicPr>
            <a:picLocks noChangeAspect="1" noChangeArrowheads="1"/>
          </p:cNvPicPr>
          <p:nvPr/>
        </p:nvPicPr>
        <p:blipFill rotWithShape="1">
          <a:blip r:embed="rId5">
            <a:extLst>
              <a:ext uri="{28A0092B-C50C-407E-A947-70E740481C1C}">
                <a14:useLocalDpi xmlns:a14="http://schemas.microsoft.com/office/drawing/2010/main" val="0"/>
              </a:ext>
            </a:extLst>
          </a:blip>
          <a:srcRect l="34731"/>
          <a:stretch/>
        </p:blipFill>
        <p:spPr bwMode="auto">
          <a:xfrm>
            <a:off x="138545" y="5459935"/>
            <a:ext cx="1339273" cy="1261929"/>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3125" y="6024224"/>
            <a:ext cx="487363" cy="487363"/>
          </a:xfrm>
          <a:prstGeom prst="rect">
            <a:avLst/>
          </a:prstGeom>
          <a:solidFill>
            <a:srgbClr val="002060"/>
          </a:solidFill>
        </p:spPr>
      </p:pic>
    </p:spTree>
    <p:extLst>
      <p:ext uri="{BB962C8B-B14F-4D97-AF65-F5344CB8AC3E}">
        <p14:creationId xmlns:p14="http://schemas.microsoft.com/office/powerpoint/2010/main" val="1918910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256" y="901204"/>
            <a:ext cx="11524676" cy="1297051"/>
          </a:xfrm>
          <a:prstGeom prst="rect">
            <a:avLst/>
          </a:prstGeom>
          <a:noFill/>
          <a:ln/>
        </p:spPr>
        <p:txBody>
          <a:bodyPr wrap="square" lIns="0" tIns="0" rIns="0" bIns="0" rtlCol="0" anchor="t"/>
          <a:lstStyle/>
          <a:p>
            <a:pPr>
              <a:lnSpc>
                <a:spcPts val="4583"/>
              </a:lnSpc>
            </a:pPr>
            <a:endParaRPr lang="en-US" sz="2000" dirty="0">
              <a:latin typeface="Times New Roman" panose="02020603050405020304" pitchFamily="18" charset="0"/>
              <a:cs typeface="Times New Roman" panose="02020603050405020304" pitchFamily="18" charset="0"/>
            </a:endParaRPr>
          </a:p>
        </p:txBody>
      </p:sp>
      <p:sp>
        <p:nvSpPr>
          <p:cNvPr id="4" name="Text 1"/>
          <p:cNvSpPr/>
          <p:nvPr/>
        </p:nvSpPr>
        <p:spPr>
          <a:xfrm>
            <a:off x="544946" y="1847273"/>
            <a:ext cx="11083635" cy="4243627"/>
          </a:xfrm>
          <a:prstGeom prst="rect">
            <a:avLst/>
          </a:prstGeom>
          <a:noFill/>
          <a:ln/>
        </p:spPr>
        <p:txBody>
          <a:bodyPr wrap="square" lIns="0" tIns="0" rIns="0" bIns="0" rtlCol="0" anchor="t"/>
          <a:lstStyle/>
          <a:p>
            <a:pPr lvl="0" algn="r" rtl="1"/>
            <a:r>
              <a:rPr lang="fa-IR" sz="2400" dirty="0">
                <a:cs typeface="B Nazanin" panose="00000400000000000000" pitchFamily="2" charset="-78"/>
              </a:rPr>
              <a:t>دانشجویان پزشکی معمولاً با فشارهای زیادی مواجه اند</a:t>
            </a:r>
          </a:p>
          <a:p>
            <a:pPr lvl="0" algn="r" rtl="1"/>
            <a:r>
              <a:rPr lang="fa-IR" sz="2400" dirty="0">
                <a:cs typeface="B Nazanin" panose="00000400000000000000" pitchFamily="2" charset="-78"/>
              </a:rPr>
              <a:t> بنابراین، ایجاد یک محیط یادگیری جذاب و تعاملی:کاهش استرس و افزایش انگیزه</a:t>
            </a:r>
            <a:endParaRPr lang="en-US" sz="2400" dirty="0">
              <a:cs typeface="B Nazanin" panose="00000400000000000000" pitchFamily="2" charset="-78"/>
            </a:endParaRPr>
          </a:p>
          <a:p>
            <a:pPr lvl="0" algn="r" rtl="1"/>
            <a:r>
              <a:rPr lang="ar-SA" sz="2400" dirty="0">
                <a:cs typeface="B Nazanin" panose="00000400000000000000" pitchFamily="2" charset="-78"/>
              </a:rPr>
              <a:t>استفاده از بازی ها در آموزش محرکی برای ایجاد انگیزه بیرونی در قالب پاداش های کوتاه مدت </a:t>
            </a:r>
            <a:endParaRPr lang="fa-IR" sz="2400" dirty="0">
              <a:cs typeface="B Nazanin" panose="00000400000000000000" pitchFamily="2" charset="-78"/>
            </a:endParaRPr>
          </a:p>
          <a:p>
            <a:pPr lvl="0" algn="r" rtl="1"/>
            <a:r>
              <a:rPr lang="ar-SA" sz="2400" dirty="0">
                <a:cs typeface="B Nazanin" panose="00000400000000000000" pitchFamily="2" charset="-78"/>
              </a:rPr>
              <a:t>برانگیختن کنجکاوی و علاقه به موضوع اصلی به شیوه لذت بخش، افزایش انگیزه درونی</a:t>
            </a:r>
            <a:endParaRPr lang="en-US" sz="2400" dirty="0">
              <a:cs typeface="B Nazanin" panose="00000400000000000000" pitchFamily="2" charset="-78"/>
            </a:endParaRPr>
          </a:p>
          <a:p>
            <a:pPr lvl="0" algn="r" rtl="1"/>
            <a:endParaRPr lang="en-US" sz="2400" dirty="0">
              <a:cs typeface="B Nazanin" panose="00000400000000000000" pitchFamily="2" charset="-78"/>
            </a:endParaRPr>
          </a:p>
          <a:p>
            <a:pPr lvl="0" algn="r" rtl="1"/>
            <a:endParaRPr lang="en-US" sz="2400" dirty="0">
              <a:cs typeface="B Nazanin" panose="00000400000000000000" pitchFamily="2" charset="-78"/>
            </a:endParaRPr>
          </a:p>
          <a:p>
            <a:pPr lvl="0" algn="r" rtl="1"/>
            <a:r>
              <a:rPr lang="fa-IR" sz="2400" dirty="0">
                <a:cs typeface="B Nazanin" panose="00000400000000000000" pitchFamily="2" charset="-78"/>
              </a:rPr>
              <a:t>در سال های اخیر بازی های جدی به طور فزاینده ای در  رشته های علوم پزشکی گنجانده  شده اند تا یادگیری نظری و عملی را تقویت کنند</a:t>
            </a:r>
          </a:p>
          <a:p>
            <a:pPr lvl="0" algn="r" rtl="1"/>
            <a:r>
              <a:rPr lang="fa-IR" sz="2400" dirty="0">
                <a:cs typeface="B Nazanin" panose="00000400000000000000" pitchFamily="2" charset="-78"/>
              </a:rPr>
              <a:t>هنوز نیاز به ایجاد یک پایگاه شواهد قوی برای حمایت از استفاده از این مداخلات در زمینه‌های مختلف وجود دارد</a:t>
            </a:r>
            <a:endParaRPr lang="en-US" sz="2400" dirty="0">
              <a:cs typeface="B Nazanin" panose="00000400000000000000" pitchFamily="2" charset="-78"/>
            </a:endParaRPr>
          </a:p>
          <a:p>
            <a:pPr lvl="0" algn="r" rtl="1"/>
            <a:endParaRPr lang="en-US" sz="2400" dirty="0">
              <a:cs typeface="B Nazanin" panose="00000400000000000000" pitchFamily="2" charset="-78"/>
            </a:endParaRPr>
          </a:p>
          <a:p>
            <a:pPr lvl="0" algn="r" rtl="1"/>
            <a:endParaRPr lang="fa-IR" sz="2400" dirty="0">
              <a:cs typeface="B Nazanin" panose="00000400000000000000" pitchFamily="2" charset="-78"/>
            </a:endParaRPr>
          </a:p>
        </p:txBody>
      </p:sp>
      <p:sp>
        <p:nvSpPr>
          <p:cNvPr id="5" name="Shape 2"/>
          <p:cNvSpPr/>
          <p:nvPr/>
        </p:nvSpPr>
        <p:spPr>
          <a:xfrm>
            <a:off x="5291832" y="5612309"/>
            <a:ext cx="329108" cy="329108"/>
          </a:xfrm>
          <a:prstGeom prst="roundRect">
            <a:avLst>
              <a:gd name="adj" fmla="val 23151155"/>
            </a:avLst>
          </a:prstGeom>
          <a:noFill/>
          <a:ln w="7620">
            <a:solidFill>
              <a:srgbClr val="FFFFFF"/>
            </a:solidFill>
            <a:prstDash val="solid"/>
          </a:ln>
        </p:spPr>
      </p:sp>
      <p:sp>
        <p:nvSpPr>
          <p:cNvPr id="2" name="Rectangle 1"/>
          <p:cNvSpPr/>
          <p:nvPr/>
        </p:nvSpPr>
        <p:spPr>
          <a:xfrm>
            <a:off x="5196935" y="751721"/>
            <a:ext cx="1290738" cy="461665"/>
          </a:xfrm>
          <a:prstGeom prst="rect">
            <a:avLst/>
          </a:prstGeom>
        </p:spPr>
        <p:txBody>
          <a:bodyPr wrap="none">
            <a:spAutoFit/>
          </a:bodyPr>
          <a:lstStyle/>
          <a:p>
            <a:r>
              <a:rPr lang="fa-IR" sz="2400" b="1" dirty="0">
                <a:latin typeface="Calibri" panose="020F0502020204030204" pitchFamily="34" charset="0"/>
                <a:ea typeface="Calibri" panose="020F0502020204030204" pitchFamily="34" charset="0"/>
                <a:cs typeface="B Nazanin" panose="00000400000000000000" pitchFamily="2" charset="-78"/>
              </a:rPr>
              <a:t>بيان مسئله </a:t>
            </a:r>
            <a:endParaRPr lang="en-US" sz="2400" b="1" dirty="0">
              <a:cs typeface="B Nazanin" panose="00000400000000000000" pitchFamily="2" charset="-78"/>
            </a:endParaRPr>
          </a:p>
        </p:txBody>
      </p:sp>
      <p:pic>
        <p:nvPicPr>
          <p:cNvPr id="7" name="Picture 2" descr="جشنواره شهید مطهری - علوم پزشکی وارستگان"/>
          <p:cNvPicPr>
            <a:picLocks noChangeAspect="1" noChangeArrowheads="1"/>
          </p:cNvPicPr>
          <p:nvPr/>
        </p:nvPicPr>
        <p:blipFill rotWithShape="1">
          <a:blip r:embed="rId5">
            <a:extLst>
              <a:ext uri="{28A0092B-C50C-407E-A947-70E740481C1C}">
                <a14:useLocalDpi xmlns:a14="http://schemas.microsoft.com/office/drawing/2010/main" val="0"/>
              </a:ext>
            </a:extLst>
          </a:blip>
          <a:srcRect l="34731"/>
          <a:stretch/>
        </p:blipFill>
        <p:spPr bwMode="auto">
          <a:xfrm>
            <a:off x="138545" y="5459935"/>
            <a:ext cx="1339273" cy="1261929"/>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0425" y="5941417"/>
            <a:ext cx="487363" cy="487363"/>
          </a:xfrm>
          <a:prstGeom prst="rect">
            <a:avLst/>
          </a:prstGeom>
          <a:solidFill>
            <a:srgbClr val="002060"/>
          </a:solidFill>
        </p:spPr>
      </p:pic>
    </p:spTree>
    <p:extLst>
      <p:ext uri="{BB962C8B-B14F-4D97-AF65-F5344CB8AC3E}">
        <p14:creationId xmlns:p14="http://schemas.microsoft.com/office/powerpoint/2010/main" val="3616666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9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10596" y="2738052"/>
            <a:ext cx="2337395" cy="292199"/>
          </a:xfrm>
          <a:prstGeom prst="rect">
            <a:avLst/>
          </a:prstGeom>
          <a:noFill/>
          <a:ln/>
        </p:spPr>
        <p:txBody>
          <a:bodyPr wrap="none" lIns="0" tIns="0" rIns="0" bIns="0" rtlCol="0" anchor="t"/>
          <a:lstStyle/>
          <a:p>
            <a:pPr>
              <a:lnSpc>
                <a:spcPts val="2292"/>
              </a:lnSpc>
            </a:pPr>
            <a:endParaRPr lang="en-US" sz="1833" dirty="0">
              <a:latin typeface="Times New Roman" panose="02020603050405020304" pitchFamily="18" charset="0"/>
              <a:cs typeface="Times New Roman" panose="02020603050405020304" pitchFamily="18" charset="0"/>
            </a:endParaRPr>
          </a:p>
        </p:txBody>
      </p:sp>
      <p:sp>
        <p:nvSpPr>
          <p:cNvPr id="6" name="Text 4"/>
          <p:cNvSpPr/>
          <p:nvPr/>
        </p:nvSpPr>
        <p:spPr>
          <a:xfrm>
            <a:off x="4978400" y="1370185"/>
            <a:ext cx="6490883" cy="3894541"/>
          </a:xfrm>
          <a:prstGeom prst="rect">
            <a:avLst/>
          </a:prstGeom>
          <a:noFill/>
          <a:ln/>
        </p:spPr>
        <p:txBody>
          <a:bodyPr wrap="square" lIns="0" tIns="0" rIns="0" bIns="0" rtlCol="0" anchor="t"/>
          <a:lstStyle/>
          <a:p>
            <a:pPr lvl="0" algn="r" rtl="1"/>
            <a:r>
              <a:rPr lang="fa-IR" sz="2800" dirty="0">
                <a:cs typeface="B Nazanin" panose="00000400000000000000" pitchFamily="2" charset="-78"/>
              </a:rPr>
              <a:t>درس اپیدمیولوژی بیماری‌ها، به عنوان یکی از دروس کلیدی در آموزش پزشکی، نیازمند رویکردهای جذاب و مؤثر برای انتقال مفاهیم و اطلاعات به دانشجویان است. </a:t>
            </a:r>
          </a:p>
          <a:p>
            <a:pPr lvl="0" algn="r" rtl="1"/>
            <a:endParaRPr lang="fa-IR" sz="2800" dirty="0">
              <a:cs typeface="B Nazanin" panose="00000400000000000000" pitchFamily="2" charset="-78"/>
            </a:endParaRPr>
          </a:p>
          <a:p>
            <a:pPr lvl="0" algn="r" rtl="1"/>
            <a:r>
              <a:rPr lang="fa-IR" sz="2800" dirty="0">
                <a:cs typeface="B Nazanin" panose="00000400000000000000" pitchFamily="2" charset="-78"/>
              </a:rPr>
              <a:t>شیوع بیماری‌های مزمن مانند دیابت، بیماری‌های قلبی و عروقی و سرطان</a:t>
            </a:r>
          </a:p>
          <a:p>
            <a:pPr lvl="0" algn="r" rtl="1"/>
            <a:r>
              <a:rPr lang="fa-IR" sz="2800" dirty="0">
                <a:cs typeface="B Nazanin" panose="00000400000000000000" pitchFamily="2" charset="-78"/>
              </a:rPr>
              <a:t> آموزش صحیح و مؤثر در این زمینه از اهمیت ویژه‌ای برخوردار است.</a:t>
            </a:r>
          </a:p>
          <a:p>
            <a:pPr lvl="0" algn="r" rtl="1"/>
            <a:r>
              <a:rPr lang="fa-IR" sz="2800" dirty="0">
                <a:cs typeface="B Nazanin" panose="00000400000000000000" pitchFamily="2" charset="-78"/>
              </a:rPr>
              <a:t>  </a:t>
            </a:r>
          </a:p>
        </p:txBody>
      </p:sp>
      <p:sp>
        <p:nvSpPr>
          <p:cNvPr id="7" name="Rectangle 6"/>
          <p:cNvSpPr/>
          <p:nvPr/>
        </p:nvSpPr>
        <p:spPr>
          <a:xfrm>
            <a:off x="10519104" y="6262415"/>
            <a:ext cx="1567793" cy="5342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p:nvSpPr>
        <p:spPr>
          <a:xfrm>
            <a:off x="4257963" y="5396660"/>
            <a:ext cx="7509164" cy="1200329"/>
          </a:xfrm>
          <a:prstGeom prst="rect">
            <a:avLst/>
          </a:prstGeom>
        </p:spPr>
        <p:txBody>
          <a:bodyPr wrap="square">
            <a:spAutoFit/>
          </a:bodyPr>
          <a:lstStyle/>
          <a:p>
            <a:pPr algn="ctr"/>
            <a:r>
              <a:rPr lang="fa-IR" sz="2400" b="1" dirty="0">
                <a:solidFill>
                  <a:srgbClr val="C00000"/>
                </a:solidFill>
                <a:cs typeface="B Nazanin" panose="00000400000000000000" pitchFamily="2" charset="-78"/>
              </a:rPr>
              <a:t>این فرآیند به معرفی یادگیـری تعاملـی از طریـق آمـوزش مبتنی بر بازی های جدی در درس اپیدمیولوژی دانشجویان پزشکی می‌پردازدکه می‌تواند برای سایر دروس علوم پزشکی نیز مورد استفاده قرار گیرد. </a:t>
            </a:r>
          </a:p>
        </p:txBody>
      </p:sp>
      <p:pic>
        <p:nvPicPr>
          <p:cNvPr id="13" name="Image 0" descr="preencoded.png"/>
          <p:cNvPicPr>
            <a:picLocks noChangeAspect="1"/>
          </p:cNvPicPr>
          <p:nvPr/>
        </p:nvPicPr>
        <p:blipFill>
          <a:blip r:embed="rId5"/>
          <a:stretch>
            <a:fillRect/>
          </a:stretch>
        </p:blipFill>
        <p:spPr>
          <a:xfrm>
            <a:off x="0" y="-299343"/>
            <a:ext cx="4109902" cy="6441525"/>
          </a:xfrm>
          <a:prstGeom prst="rect">
            <a:avLst/>
          </a:prstGeom>
        </p:spPr>
      </p:pic>
      <p:pic>
        <p:nvPicPr>
          <p:cNvPr id="14" name="Picture 13"/>
          <p:cNvPicPr>
            <a:picLocks noChangeAspect="1"/>
          </p:cNvPicPr>
          <p:nvPr/>
        </p:nvPicPr>
        <p:blipFill rotWithShape="1">
          <a:blip r:embed="rId6"/>
          <a:srcRect r="20699"/>
          <a:stretch/>
        </p:blipFill>
        <p:spPr>
          <a:xfrm>
            <a:off x="1" y="4510560"/>
            <a:ext cx="4109902" cy="239354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00470" y="6262415"/>
            <a:ext cx="487363" cy="487363"/>
          </a:xfrm>
          <a:prstGeom prst="rect">
            <a:avLst/>
          </a:prstGeom>
          <a:solidFill>
            <a:srgbClr val="002060"/>
          </a:solidFill>
        </p:spPr>
      </p:pic>
    </p:spTree>
    <p:extLst>
      <p:ext uri="{BB962C8B-B14F-4D97-AF65-F5344CB8AC3E}">
        <p14:creationId xmlns:p14="http://schemas.microsoft.com/office/powerpoint/2010/main" val="1078867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rotWithShape="1">
          <a:blip r:embed="rId5"/>
          <a:srcRect t="16472"/>
          <a:stretch/>
        </p:blipFill>
        <p:spPr>
          <a:xfrm>
            <a:off x="82869" y="9235"/>
            <a:ext cx="4572000" cy="5728387"/>
          </a:xfrm>
          <a:prstGeom prst="rect">
            <a:avLst/>
          </a:prstGeom>
        </p:spPr>
      </p:pic>
      <p:pic>
        <p:nvPicPr>
          <p:cNvPr id="14" name="Picture 13"/>
          <p:cNvPicPr>
            <a:picLocks noChangeAspect="1"/>
          </p:cNvPicPr>
          <p:nvPr/>
        </p:nvPicPr>
        <p:blipFill rotWithShape="1">
          <a:blip r:embed="rId6"/>
          <a:srcRect l="6958" t="37179" r="7640" b="5987"/>
          <a:stretch/>
        </p:blipFill>
        <p:spPr>
          <a:xfrm>
            <a:off x="82869" y="4183161"/>
            <a:ext cx="4572000" cy="2578916"/>
          </a:xfrm>
          <a:prstGeom prst="rect">
            <a:avLst/>
          </a:prstGeom>
        </p:spPr>
      </p:pic>
      <p:sp>
        <p:nvSpPr>
          <p:cNvPr id="15" name="Rectangle 14"/>
          <p:cNvSpPr/>
          <p:nvPr/>
        </p:nvSpPr>
        <p:spPr>
          <a:xfrm>
            <a:off x="5070765" y="2327564"/>
            <a:ext cx="6585526" cy="3065455"/>
          </a:xfrm>
          <a:prstGeom prst="rect">
            <a:avLst/>
          </a:prstGeom>
        </p:spPr>
        <p:txBody>
          <a:bodyPr wrap="square">
            <a:spAutoFit/>
          </a:bodyPr>
          <a:lstStyle/>
          <a:p>
            <a:pPr marL="9525" algn="justLow" rtl="1">
              <a:lnSpc>
                <a:spcPct val="115000"/>
              </a:lnSpc>
              <a:spcAft>
                <a:spcPts val="1000"/>
              </a:spcAft>
            </a:pPr>
            <a:r>
              <a:rPr lang="ar-SA" sz="2400" b="1" dirty="0">
                <a:latin typeface="Times New Roman" panose="02020603050405020304" pitchFamily="18" charset="0"/>
                <a:ea typeface="Calibri" panose="020F0502020204030204" pitchFamily="34" charset="0"/>
                <a:cs typeface="B Nazanin" panose="00000400000000000000" pitchFamily="2" charset="-78"/>
              </a:rPr>
              <a:t>در این فرایند، دانشجویان پزشکی به عنوان تیم تحقیقاتی در جزیره  </a:t>
            </a:r>
            <a:r>
              <a:rPr lang="en-US" sz="2400" b="1" dirty="0">
                <a:latin typeface="Times New Roman" panose="02020603050405020304" pitchFamily="18" charset="0"/>
                <a:ea typeface="Calibri" panose="020F0502020204030204" pitchFamily="34" charset="0"/>
                <a:cs typeface="B Nazanin" panose="00000400000000000000" pitchFamily="2" charset="-78"/>
              </a:rPr>
              <a:t>ZI </a:t>
            </a:r>
            <a:r>
              <a:rPr lang="ar-SA" sz="2400" b="1" dirty="0">
                <a:latin typeface="Times New Roman" panose="02020603050405020304" pitchFamily="18" charset="0"/>
                <a:ea typeface="Calibri" panose="020F0502020204030204" pitchFamily="34" charset="0"/>
                <a:cs typeface="B Nazanin" panose="00000400000000000000" pitchFamily="2" charset="-78"/>
              </a:rPr>
              <a:t>که دچار حملات گسترده </a:t>
            </a:r>
            <a:r>
              <a:rPr lang="en-US" sz="2400" b="1" dirty="0">
                <a:latin typeface="Times New Roman" panose="02020603050405020304" pitchFamily="18" charset="0"/>
                <a:ea typeface="Calibri" panose="020F0502020204030204" pitchFamily="34" charset="0"/>
                <a:cs typeface="B Nazanin" panose="00000400000000000000" pitchFamily="2" charset="-78"/>
              </a:rPr>
              <a:t>NONCO </a:t>
            </a:r>
            <a:r>
              <a:rPr lang="ar-SA" sz="2400" b="1" dirty="0">
                <a:latin typeface="Times New Roman" panose="02020603050405020304" pitchFamily="18" charset="0"/>
                <a:ea typeface="Calibri" panose="020F0502020204030204" pitchFamily="34" charset="0"/>
                <a:cs typeface="B Nazanin" panose="00000400000000000000" pitchFamily="2" charset="-78"/>
              </a:rPr>
              <a:t>شده بود، مامور شدند تا در یک بازی چند مرحله‌ای شامل تشکیل تیم ماموران، انتخاب قرارگاه، انتخاب بیماری، تعیین عنوان ماموریت، جستجوی شواهد علمی، خلاصه‌سازی و جمع‌بندی، طراحی روش کار و  برنامه‌ای برای رسیدن به هدف ماموریت، تحویل سند ماموریت،  به بررسی شیوع بیماری‌های مزمن و شناسایی عوامل خطر بپردازند. </a:t>
            </a:r>
            <a:endParaRPr lang="en-US"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p:nvPr/>
        </p:nvPicPr>
        <p:blipFill rotWithShape="1">
          <a:blip r:embed="rId7" cstate="print">
            <a:extLst>
              <a:ext uri="{28A0092B-C50C-407E-A947-70E740481C1C}">
                <a14:useLocalDpi xmlns:a14="http://schemas.microsoft.com/office/drawing/2010/main" val="0"/>
              </a:ext>
            </a:extLst>
          </a:blip>
          <a:srcRect l="6383" t="4866" r="3920" b="48233"/>
          <a:stretch/>
        </p:blipFill>
        <p:spPr bwMode="auto">
          <a:xfrm>
            <a:off x="187874" y="1644073"/>
            <a:ext cx="4466995" cy="2539088"/>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70765" y="6029325"/>
            <a:ext cx="487363" cy="487363"/>
          </a:xfrm>
          <a:prstGeom prst="rect">
            <a:avLst/>
          </a:prstGeom>
          <a:solidFill>
            <a:srgbClr val="002060"/>
          </a:solidFill>
        </p:spPr>
      </p:pic>
      <p:sp>
        <p:nvSpPr>
          <p:cNvPr id="7" name="Rectangle 6"/>
          <p:cNvSpPr/>
          <p:nvPr/>
        </p:nvSpPr>
        <p:spPr>
          <a:xfrm>
            <a:off x="10519104" y="6262415"/>
            <a:ext cx="1567793" cy="5342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741066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10596" y="2738052"/>
            <a:ext cx="2337395" cy="292199"/>
          </a:xfrm>
          <a:prstGeom prst="rect">
            <a:avLst/>
          </a:prstGeom>
          <a:noFill/>
          <a:ln/>
        </p:spPr>
        <p:txBody>
          <a:bodyPr wrap="none" lIns="0" tIns="0" rIns="0" bIns="0" rtlCol="0" anchor="t"/>
          <a:lstStyle/>
          <a:p>
            <a:pPr>
              <a:lnSpc>
                <a:spcPts val="2292"/>
              </a:lnSpc>
            </a:pPr>
            <a:endParaRPr lang="en-US" sz="1833" dirty="0">
              <a:latin typeface="Times New Roman" panose="02020603050405020304" pitchFamily="18" charset="0"/>
              <a:cs typeface="Times New Roman" panose="02020603050405020304" pitchFamily="18" charset="0"/>
            </a:endParaRPr>
          </a:p>
        </p:txBody>
      </p:sp>
      <p:sp>
        <p:nvSpPr>
          <p:cNvPr id="4" name="Text 2"/>
          <p:cNvSpPr/>
          <p:nvPr/>
        </p:nvSpPr>
        <p:spPr>
          <a:xfrm>
            <a:off x="460656" y="420121"/>
            <a:ext cx="5125244" cy="2359990"/>
          </a:xfrm>
          <a:prstGeom prst="rect">
            <a:avLst/>
          </a:prstGeom>
          <a:noFill/>
          <a:ln/>
        </p:spPr>
        <p:txBody>
          <a:bodyPr wrap="square" lIns="0" tIns="0" rIns="0" bIns="0" rtlCol="0" anchor="t"/>
          <a:lstStyle/>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بسیاری از پژوهش‌ها نشان داده‌اند که استفاده از بازی‌های جدی می‌تواند باعث افزایش انگیزه، ارتقاء مهارت‌های عملی و بهبود توانایی‌های تحلیلی در میان دانش‌آموزان شود. در واقع، با بهره‌گیری از عناصر گیمینگ، مانند رقابت، پاداش و چالش‌ها، دانش‌آموزان تشویق می‌شوند تا به فعالانه در یادگیری شرکت کرده و تجربیات خود را با همتایان خود به اشتراک بگذارند. </a:t>
            </a:r>
          </a:p>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با این حال، شواهد موجود عمدتاً از کیفیت پایین برخوردار است. بسیاری از مطالعات به محدودیت‌های مختلفی مانند اندازه کوچک نمونه، روش‌های غیرتصادفی و عدم کنترل بر متغیرهای مخدوشگر دچار هستند. این مسائل منجر به عدم قطعیت در نتایج </a:t>
            </a:r>
          </a:p>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انجام مطالعات بیشتر با طراحی روش‌شناسی قوی‌تر و نمونه‌گیری متنوع‌تر می‌تواند به فهم بهتر و بهبود اثربخشی این ابزارهای آموزشی کمک کند.</a:t>
            </a:r>
          </a:p>
          <a:p>
            <a:pPr algn="r" rtl="1">
              <a:lnSpc>
                <a:spcPts val="2417"/>
              </a:lnSpc>
            </a:pPr>
            <a:endParaRPr lang="fa-IR" dirty="0">
              <a:latin typeface="Times New Roman" panose="02020603050405020304" pitchFamily="18" charset="0"/>
              <a:ea typeface="Source Sans Pro" pitchFamily="34" charset="-122"/>
              <a:cs typeface="B Nazanin" panose="00000400000000000000" pitchFamily="2" charset="-78"/>
            </a:endParaRPr>
          </a:p>
          <a:p>
            <a:pPr algn="r" rtl="1">
              <a:lnSpc>
                <a:spcPts val="2417"/>
              </a:lnSpc>
            </a:pPr>
            <a:endParaRPr lang="fa-IR" dirty="0">
              <a:latin typeface="Times New Roman" panose="02020603050405020304" pitchFamily="18" charset="0"/>
              <a:ea typeface="Source Sans Pro" pitchFamily="34" charset="-122"/>
              <a:cs typeface="B Nazanin" panose="00000400000000000000" pitchFamily="2" charset="-78"/>
            </a:endParaRPr>
          </a:p>
        </p:txBody>
      </p:sp>
      <p:sp>
        <p:nvSpPr>
          <p:cNvPr id="5" name="Text 3"/>
          <p:cNvSpPr/>
          <p:nvPr/>
        </p:nvSpPr>
        <p:spPr>
          <a:xfrm>
            <a:off x="8512880" y="127922"/>
            <a:ext cx="2404864" cy="292199"/>
          </a:xfrm>
          <a:prstGeom prst="rect">
            <a:avLst/>
          </a:prstGeom>
          <a:noFill/>
          <a:ln/>
        </p:spPr>
        <p:txBody>
          <a:bodyPr wrap="none" lIns="0" tIns="0" rIns="0" bIns="0" rtlCol="0" anchor="t"/>
          <a:lstStyle/>
          <a:p>
            <a:pPr algn="r" rtl="1">
              <a:lnSpc>
                <a:spcPts val="2417"/>
              </a:lnSpc>
            </a:pPr>
            <a:r>
              <a:rPr lang="fa-IR" sz="2000" b="1" dirty="0">
                <a:latin typeface="Times New Roman" panose="02020603050405020304" pitchFamily="18" charset="0"/>
                <a:ea typeface="Source Sans Pro" pitchFamily="34" charset="-122"/>
                <a:cs typeface="B Nazanin" panose="00000400000000000000" pitchFamily="2" charset="-78"/>
              </a:rPr>
              <a:t>مرور تجربيات و شواهد خارجي</a:t>
            </a:r>
            <a:endParaRPr lang="en-US" sz="2000" b="1" dirty="0">
              <a:latin typeface="Times New Roman" panose="02020603050405020304" pitchFamily="18" charset="0"/>
              <a:ea typeface="Source Sans Pro" pitchFamily="34" charset="-122"/>
              <a:cs typeface="B Nazanin" panose="00000400000000000000" pitchFamily="2" charset="-78"/>
            </a:endParaRPr>
          </a:p>
        </p:txBody>
      </p:sp>
      <p:sp>
        <p:nvSpPr>
          <p:cNvPr id="6" name="Text 4"/>
          <p:cNvSpPr/>
          <p:nvPr/>
        </p:nvSpPr>
        <p:spPr>
          <a:xfrm>
            <a:off x="6344039" y="1370186"/>
            <a:ext cx="5125244" cy="2359990"/>
          </a:xfrm>
          <a:prstGeom prst="rect">
            <a:avLst/>
          </a:prstGeom>
          <a:noFill/>
          <a:ln/>
        </p:spPr>
        <p:txBody>
          <a:bodyPr wrap="square" lIns="0" tIns="0" rIns="0" bIns="0" rtlCol="0" anchor="t"/>
          <a:lstStyle/>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بازی‌های جدی به‌عنوان ابزارهای آموزشی، مفاهیم اصلی بازی را با هدف‌های آموزشی ترکیب می‌کنند</a:t>
            </a:r>
            <a:endParaRPr lang="en-US" dirty="0">
              <a:latin typeface="Times New Roman" panose="02020603050405020304" pitchFamily="18" charset="0"/>
              <a:ea typeface="Source Sans Pro" pitchFamily="34" charset="-122"/>
              <a:cs typeface="B Nazanin" panose="00000400000000000000" pitchFamily="2" charset="-78"/>
            </a:endParaRPr>
          </a:p>
          <a:p>
            <a:pPr algn="r" rtl="1">
              <a:lnSpc>
                <a:spcPts val="2417"/>
              </a:lnSpc>
            </a:pPr>
            <a:r>
              <a:rPr lang="fa-IR" dirty="0">
                <a:latin typeface="Times New Roman" panose="02020603050405020304" pitchFamily="18" charset="0"/>
                <a:ea typeface="Source Sans Pro" pitchFamily="34" charset="-122"/>
                <a:cs typeface="B Nazanin" panose="00000400000000000000" pitchFamily="2" charset="-78"/>
              </a:rPr>
              <a:t>در بسیاری از مطالعات بازی‌های جدی  به‌عنوان ابزاری مؤثر برای بهبود دانش، مهارت‌ها و رضایت در آموزش حرفه‌ای شناخته شوند. این نوع آموزش، با ایجاد یک محیط یادگیری تعاملی و جذاب، امکان یادگیری عمیق‌تری را برای دانش‌آموزان فراهم می‌آورد و به آنان کمک می‌کند تا مفاهیم پیچیده را به‌صورت عملی و کاربردی درک کنند.</a:t>
            </a:r>
          </a:p>
        </p:txBody>
      </p:sp>
      <p:sp>
        <p:nvSpPr>
          <p:cNvPr id="7" name="Rectangle 6"/>
          <p:cNvSpPr/>
          <p:nvPr/>
        </p:nvSpPr>
        <p:spPr>
          <a:xfrm>
            <a:off x="10519104" y="6262415"/>
            <a:ext cx="1567793" cy="5342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p:cNvSpPr/>
          <p:nvPr/>
        </p:nvSpPr>
        <p:spPr>
          <a:xfrm>
            <a:off x="460656" y="4251982"/>
            <a:ext cx="6096000" cy="2462213"/>
          </a:xfrm>
          <a:prstGeom prst="rect">
            <a:avLst/>
          </a:prstGeom>
        </p:spPr>
        <p:txBody>
          <a:bodyPr>
            <a:spAutoFit/>
          </a:bodyPr>
          <a:lstStyle/>
          <a:p>
            <a:r>
              <a:rPr lang="en-US" sz="1100" b="1" dirty="0"/>
              <a:t>Gentry SV, Gauthier A, </a:t>
            </a:r>
            <a:r>
              <a:rPr lang="en-US" sz="1100" b="1" dirty="0" err="1"/>
              <a:t>Ehrstrom</a:t>
            </a:r>
            <a:r>
              <a:rPr lang="en-US" sz="1100" b="1" dirty="0"/>
              <a:t> BL, Wortley D, Lilienthal A, Car LT, </a:t>
            </a:r>
            <a:r>
              <a:rPr lang="en-US" sz="1100" b="1" dirty="0" err="1"/>
              <a:t>Dauwels-Okutsu</a:t>
            </a:r>
            <a:r>
              <a:rPr lang="en-US" sz="1100" b="1" dirty="0"/>
              <a:t> S, Nikolaou CK, </a:t>
            </a:r>
            <a:r>
              <a:rPr lang="en-US" sz="1100" b="1" dirty="0" err="1"/>
              <a:t>Zary</a:t>
            </a:r>
            <a:r>
              <a:rPr lang="en-US" sz="1100" b="1" dirty="0"/>
              <a:t> N, Campbell J, Car J. Serious gaming and gamification education in health professions: systematic review. Journal of medical Internet research. 2019 Mar 28;21(3):e12994</a:t>
            </a:r>
            <a:endParaRPr lang="fa-IR" sz="1100" b="1" dirty="0"/>
          </a:p>
          <a:p>
            <a:r>
              <a:rPr lang="en-US" sz="1100" b="1" dirty="0" err="1"/>
              <a:t>Tubelo</a:t>
            </a:r>
            <a:r>
              <a:rPr lang="en-US" sz="1100" b="1" dirty="0"/>
              <a:t> RA, </a:t>
            </a:r>
            <a:r>
              <a:rPr lang="en-US" sz="1100" b="1" dirty="0" err="1"/>
              <a:t>Portella</a:t>
            </a:r>
            <a:r>
              <a:rPr lang="en-US" sz="1100" b="1" dirty="0"/>
              <a:t> FF, </a:t>
            </a:r>
            <a:r>
              <a:rPr lang="en-US" sz="1100" b="1" dirty="0" err="1"/>
              <a:t>Gelain</a:t>
            </a:r>
            <a:r>
              <a:rPr lang="en-US" sz="1100" b="1" dirty="0"/>
              <a:t> MA, de Oliveira MM, de Oliveira AE, Dahmer A, Pinto ME. Serious game is an effective learning method for primary health care education of medical students: A randomized controlled trial. International journal of medical informatics. 2019 Oct 1;130:103944.</a:t>
            </a:r>
          </a:p>
          <a:p>
            <a:r>
              <a:rPr lang="en-US" sz="1100" b="1" dirty="0"/>
              <a:t>Al </a:t>
            </a:r>
            <a:r>
              <a:rPr lang="en-US" sz="1100" b="1" dirty="0" err="1"/>
              <a:t>Kahf</a:t>
            </a:r>
            <a:r>
              <a:rPr lang="en-US" sz="1100" b="1" dirty="0"/>
              <a:t> S, Roux B, </a:t>
            </a:r>
            <a:r>
              <a:rPr lang="en-US" sz="1100" b="1" dirty="0" err="1"/>
              <a:t>Clerc</a:t>
            </a:r>
            <a:r>
              <a:rPr lang="en-US" sz="1100" b="1" dirty="0"/>
              <a:t> S, </a:t>
            </a:r>
            <a:r>
              <a:rPr lang="en-US" sz="1100" b="1" dirty="0" err="1"/>
              <a:t>Bassehila</a:t>
            </a:r>
            <a:r>
              <a:rPr lang="en-US" sz="1100" b="1" dirty="0"/>
              <a:t> M, </a:t>
            </a:r>
            <a:r>
              <a:rPr lang="en-US" sz="1100" b="1" dirty="0" err="1"/>
              <a:t>Lecomte</a:t>
            </a:r>
            <a:r>
              <a:rPr lang="en-US" sz="1100" b="1" dirty="0"/>
              <a:t> A, </a:t>
            </a:r>
            <a:r>
              <a:rPr lang="en-US" sz="1100" b="1" dirty="0" err="1"/>
              <a:t>Moncomble</a:t>
            </a:r>
            <a:r>
              <a:rPr lang="en-US" sz="1100" b="1" dirty="0"/>
              <a:t> E, </a:t>
            </a:r>
            <a:r>
              <a:rPr lang="en-US" sz="1100" b="1" dirty="0" err="1"/>
              <a:t>Alabadan</a:t>
            </a:r>
            <a:r>
              <a:rPr lang="en-US" sz="1100" b="1" dirty="0"/>
              <a:t> E, de </a:t>
            </a:r>
            <a:r>
              <a:rPr lang="en-US" sz="1100" b="1" dirty="0" err="1"/>
              <a:t>Montmolin</a:t>
            </a:r>
            <a:r>
              <a:rPr lang="en-US" sz="1100" b="1" dirty="0"/>
              <a:t> N, </a:t>
            </a:r>
            <a:r>
              <a:rPr lang="en-US" sz="1100" b="1" dirty="0" err="1"/>
              <a:t>Jablon</a:t>
            </a:r>
            <a:r>
              <a:rPr lang="en-US" sz="1100" b="1" dirty="0"/>
              <a:t> E, François E, Friedlander G. </a:t>
            </a:r>
            <a:r>
              <a:rPr lang="en-US" sz="1100" b="1" dirty="0" err="1"/>
              <a:t>Chatbot</a:t>
            </a:r>
            <a:r>
              <a:rPr lang="en-US" sz="1100" b="1" dirty="0"/>
              <a:t>-based serious games: A useful tool for training medical students? A randomized controlled trial. </a:t>
            </a:r>
            <a:r>
              <a:rPr lang="en-US" sz="1100" b="1" dirty="0" err="1"/>
              <a:t>PloS</a:t>
            </a:r>
            <a:r>
              <a:rPr lang="en-US" sz="1100" b="1" dirty="0"/>
              <a:t> one. 2023 Mar 13;18(3):e0278673.</a:t>
            </a:r>
          </a:p>
          <a:p>
            <a:r>
              <a:rPr lang="en-US" sz="1100" b="1" dirty="0" err="1"/>
              <a:t>Gorbanev</a:t>
            </a:r>
            <a:r>
              <a:rPr lang="en-US" sz="1100" b="1" dirty="0"/>
              <a:t> I, </a:t>
            </a:r>
            <a:r>
              <a:rPr lang="en-US" sz="1100" b="1" dirty="0" err="1"/>
              <a:t>Agudelo-Londoño</a:t>
            </a:r>
            <a:r>
              <a:rPr lang="en-US" sz="1100" b="1" dirty="0"/>
              <a:t> S, González RA, Cortes A, </a:t>
            </a:r>
            <a:r>
              <a:rPr lang="en-US" sz="1100" b="1" dirty="0" err="1"/>
              <a:t>Pomares</a:t>
            </a:r>
            <a:r>
              <a:rPr lang="en-US" sz="1100" b="1" dirty="0"/>
              <a:t> A, Delgadillo V, </a:t>
            </a:r>
            <a:r>
              <a:rPr lang="en-US" sz="1100" b="1" dirty="0" err="1"/>
              <a:t>Yepes</a:t>
            </a:r>
            <a:r>
              <a:rPr lang="en-US" sz="1100" b="1" dirty="0"/>
              <a:t> FJ, Muñoz Ó. A systematic review of serious games in medical education: quality of evidence and pedagogical strategy. Medical education online. 2018 Jan 1;23(1):1438718.</a:t>
            </a:r>
          </a:p>
          <a:p>
            <a:r>
              <a:rPr lang="en-US" sz="1100" b="1" dirty="0" err="1"/>
              <a:t>Graafland</a:t>
            </a:r>
            <a:r>
              <a:rPr lang="en-US" sz="1100" b="1" dirty="0"/>
              <a:t> M, </a:t>
            </a:r>
            <a:r>
              <a:rPr lang="en-US" sz="1100" b="1" dirty="0" err="1"/>
              <a:t>Schraagen</a:t>
            </a:r>
            <a:r>
              <a:rPr lang="en-US" sz="1100" b="1" dirty="0"/>
              <a:t> JM, </a:t>
            </a:r>
            <a:r>
              <a:rPr lang="en-US" sz="1100" b="1" dirty="0" err="1"/>
              <a:t>Schijven</a:t>
            </a:r>
            <a:r>
              <a:rPr lang="en-US" sz="1100" b="1" dirty="0"/>
              <a:t> MP. Systematic review of serious games for medical education and surgical skills training. Journal of British Surgery. 2012 Oct;99(10):1322-</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4716" y="6226832"/>
            <a:ext cx="487363" cy="487363"/>
          </a:xfrm>
          <a:prstGeom prst="rect">
            <a:avLst/>
          </a:prstGeom>
          <a:solidFill>
            <a:srgbClr val="002060"/>
          </a:solidFill>
        </p:spPr>
      </p:pic>
    </p:spTree>
    <p:extLst>
      <p:ext uri="{BB962C8B-B14F-4D97-AF65-F5344CB8AC3E}">
        <p14:creationId xmlns:p14="http://schemas.microsoft.com/office/powerpoint/2010/main" val="820050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2491</Words>
  <Application>Microsoft Office PowerPoint</Application>
  <PresentationFormat>Widescreen</PresentationFormat>
  <Paragraphs>176</Paragraphs>
  <Slides>28</Slides>
  <Notes>11</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B Nazanin</vt:lpstr>
      <vt:lpstr>Calibri</vt:lpstr>
      <vt:lpstr>Calibri Light</vt:lpstr>
      <vt:lpstr>Source Sans Pro</vt:lpstr>
      <vt:lpstr>Symbol</vt:lpstr>
      <vt:lpstr>Times New Roman</vt:lpstr>
      <vt:lpstr>Office Theme</vt:lpstr>
      <vt:lpstr>بسم الله الرحمن الرحیم</vt:lpstr>
      <vt:lpstr>فراهمی یادگیـری تعاملـی از طریـق آمـوزش مبتنی بر بازی های جدی در تدریس اپیدمیولوژی دانشجویان پزشکی   NONCO** و ماموریت نجات ZI*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نتايج </vt:lpstr>
      <vt:lpstr>نتايج</vt:lpstr>
      <vt:lpstr>اقدامات انجام شده برای تعامل با محيط </vt:lpstr>
      <vt:lpstr>نقد فرایند </vt:lpstr>
      <vt:lpstr>سطح نوآوري</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طراحی، اجرا و ارزیابی آموزش به شیوه بازی وار سازی به شیوه مبتنی بر تیم بر یادگیری و رضایت دانشجویان پزشکی</dc:title>
  <dc:creator>Kaheni</dc:creator>
  <cp:lastModifiedBy>Nazanin Saharkhiz</cp:lastModifiedBy>
  <cp:revision>75</cp:revision>
  <dcterms:created xsi:type="dcterms:W3CDTF">2024-10-08T10:54:18Z</dcterms:created>
  <dcterms:modified xsi:type="dcterms:W3CDTF">2025-01-19T07:29:42Z</dcterms:modified>
</cp:coreProperties>
</file>